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728" r:id="rId2"/>
    <p:sldId id="729" r:id="rId3"/>
    <p:sldId id="731" r:id="rId4"/>
    <p:sldId id="704" r:id="rId5"/>
    <p:sldId id="720" r:id="rId6"/>
    <p:sldId id="703" r:id="rId7"/>
    <p:sldId id="732" r:id="rId8"/>
    <p:sldId id="660" r:id="rId9"/>
    <p:sldId id="661" r:id="rId10"/>
    <p:sldId id="739" r:id="rId11"/>
    <p:sldId id="644" r:id="rId12"/>
    <p:sldId id="733" r:id="rId13"/>
    <p:sldId id="580" r:id="rId14"/>
    <p:sldId id="642" r:id="rId15"/>
    <p:sldId id="722" r:id="rId16"/>
    <p:sldId id="581" r:id="rId17"/>
    <p:sldId id="734" r:id="rId18"/>
    <p:sldId id="613" r:id="rId19"/>
    <p:sldId id="687" r:id="rId20"/>
    <p:sldId id="562" r:id="rId21"/>
    <p:sldId id="735" r:id="rId22"/>
    <p:sldId id="714" r:id="rId23"/>
    <p:sldId id="712" r:id="rId24"/>
    <p:sldId id="725" r:id="rId25"/>
    <p:sldId id="736" r:id="rId26"/>
    <p:sldId id="587" r:id="rId27"/>
    <p:sldId id="457" r:id="rId28"/>
    <p:sldId id="586" r:id="rId29"/>
    <p:sldId id="737" r:id="rId30"/>
    <p:sldId id="711" r:id="rId31"/>
    <p:sldId id="710" r:id="rId32"/>
    <p:sldId id="715" r:id="rId33"/>
    <p:sldId id="738" r:id="rId34"/>
    <p:sldId id="716" r:id="rId35"/>
    <p:sldId id="718" r:id="rId36"/>
    <p:sldId id="717" r:id="rId37"/>
    <p:sldId id="723" r:id="rId3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FFCC"/>
    <a:srgbClr val="BB0F38"/>
    <a:srgbClr val="5F0A01"/>
    <a:srgbClr val="F41222"/>
    <a:srgbClr val="FF0066"/>
    <a:srgbClr val="CC0000"/>
    <a:srgbClr val="FFFFFF"/>
    <a:srgbClr val="FF6600"/>
    <a:srgbClr val="FF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103" autoAdjust="0"/>
    <p:restoredTop sz="94624" autoAdjust="0"/>
  </p:normalViewPr>
  <p:slideViewPr>
    <p:cSldViewPr>
      <p:cViewPr>
        <p:scale>
          <a:sx n="100" d="100"/>
          <a:sy n="100" d="100"/>
        </p:scale>
        <p:origin x="198" y="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860446-1D91-4AA9-A4B9-DA6467FEDDF7}" type="datetimeFigureOut">
              <a:rPr lang="en-US" smtClean="0"/>
              <a:pPr/>
              <a:t>5/13/2015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EB956-EEF9-48C6-B8E5-1E93A4AD7A55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D813A-90A1-4444-BF81-477E2D16DD81}" type="datetimeFigureOut">
              <a:rPr lang="en-US" smtClean="0"/>
              <a:pPr/>
              <a:t>5/13/2015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1C07F-D43A-4F8C-83E0-8A5C6569D025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EAADF7-4504-4CDD-9A13-4BB853F1D96F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6E33C6-3435-41B4-9C0F-CAFF8E010723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07433F-7BBC-4191-B464-8E7C7011E88E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53F2AA9-60FD-43FF-8AAB-1619C7D9542A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2971C5-0054-418E-8A12-8B9D60598A33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07433F-7BBC-4191-B464-8E7C7011E88E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2971C5-0054-418E-8A12-8B9D60598A33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437212-4F84-43AA-97F6-C9D450D547AE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5CC387-5FBA-449D-8B23-B9BC92D8F534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8DEA89-E215-40A9-BC05-2BAF341E64D5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8DEA89-E215-40A9-BC05-2BAF341E64D5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437212-4F84-43AA-97F6-C9D450D547AE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437212-4F84-43AA-97F6-C9D450D547AE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2971C5-0054-418E-8A12-8B9D60598A33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BE9335-7989-4417-884F-665829123815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2971C5-0054-418E-8A12-8B9D60598A33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9B3E6-ABF4-4B72-A94F-E6AD54CF9C81}" type="datetimeFigureOut">
              <a:rPr lang="en-US" smtClean="0"/>
              <a:pPr/>
              <a:t>5/13/2015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25582-0ADE-4E84-90C3-ADC215CF169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>
    <p:cover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9B3E6-ABF4-4B72-A94F-E6AD54CF9C81}" type="datetimeFigureOut">
              <a:rPr lang="en-US" smtClean="0"/>
              <a:pPr/>
              <a:t>5/13/2015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25582-0ADE-4E84-90C3-ADC215CF169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9B3E6-ABF4-4B72-A94F-E6AD54CF9C81}" type="datetimeFigureOut">
              <a:rPr lang="en-US" smtClean="0"/>
              <a:pPr/>
              <a:t>5/13/2015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25582-0ADE-4E84-90C3-ADC215CF169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>
    <p:cover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393E9-D99E-4955-831C-24BD361F2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9B3E6-ABF4-4B72-A94F-E6AD54CF9C81}" type="datetimeFigureOut">
              <a:rPr lang="en-US" smtClean="0"/>
              <a:pPr/>
              <a:t>5/13/2015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25582-0ADE-4E84-90C3-ADC215CF169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>
    <p:cover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9B3E6-ABF4-4B72-A94F-E6AD54CF9C81}" type="datetimeFigureOut">
              <a:rPr lang="en-US" smtClean="0"/>
              <a:pPr/>
              <a:t>5/13/2015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25582-0ADE-4E84-90C3-ADC215CF169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9B3E6-ABF4-4B72-A94F-E6AD54CF9C81}" type="datetimeFigureOut">
              <a:rPr lang="en-US" smtClean="0"/>
              <a:pPr/>
              <a:t>5/13/2015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25582-0ADE-4E84-90C3-ADC215CF169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>
    <p:cover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9B3E6-ABF4-4B72-A94F-E6AD54CF9C81}" type="datetimeFigureOut">
              <a:rPr lang="en-US" smtClean="0"/>
              <a:pPr/>
              <a:t>5/13/2015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25582-0ADE-4E84-90C3-ADC215CF169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9B3E6-ABF4-4B72-A94F-E6AD54CF9C81}" type="datetimeFigureOut">
              <a:rPr lang="en-US" smtClean="0"/>
              <a:pPr/>
              <a:t>5/13/2015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25582-0ADE-4E84-90C3-ADC215CF169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>
    <p:cover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9B3E6-ABF4-4B72-A94F-E6AD54CF9C81}" type="datetimeFigureOut">
              <a:rPr lang="en-US" smtClean="0"/>
              <a:pPr/>
              <a:t>5/13/2015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25582-0ADE-4E84-90C3-ADC215CF169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>
    <p:cover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9B3E6-ABF4-4B72-A94F-E6AD54CF9C81}" type="datetimeFigureOut">
              <a:rPr lang="en-US" smtClean="0"/>
              <a:pPr/>
              <a:t>5/13/2015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25582-0ADE-4E84-90C3-ADC215CF169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>
    <p:cover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9B3E6-ABF4-4B72-A94F-E6AD54CF9C81}" type="datetimeFigureOut">
              <a:rPr lang="en-US" smtClean="0"/>
              <a:pPr/>
              <a:t>5/13/2015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25582-0ADE-4E84-90C3-ADC215CF169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9B3E6-ABF4-4B72-A94F-E6AD54CF9C81}" type="datetimeFigureOut">
              <a:rPr lang="en-US" smtClean="0"/>
              <a:pPr/>
              <a:t>5/13/2015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25582-0ADE-4E84-90C3-ADC215CF169A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cover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2" descr="C:\Users\acer\Downloads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229200"/>
            <a:ext cx="779784" cy="53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vellayil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214290"/>
            <a:ext cx="8833366" cy="664371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" name="Picture 2" descr="C:\Users\acer\Downloads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71480"/>
            <a:ext cx="1356145" cy="1000108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Content Placeholder 19"/>
          <p:cNvSpPr txBox="1">
            <a:spLocks noGrp="1" noChangeArrowheads="1"/>
          </p:cNvSpPr>
          <p:nvPr>
            <p:ph idx="1"/>
          </p:nvPr>
        </p:nvSpPr>
        <p:spPr bwMode="auto">
          <a:xfrm>
            <a:off x="1071538" y="1785926"/>
            <a:ext cx="1714512" cy="32316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500" i="1" dirty="0">
                <a:solidFill>
                  <a:srgbClr val="002060"/>
                </a:solidFill>
                <a:latin typeface="Baskerville Old Face" pitchFamily="18" charset="0"/>
              </a:rPr>
              <a:t>Road to Prosperity</a:t>
            </a:r>
            <a:endParaRPr lang="en-IN" sz="1500" i="1" dirty="0">
              <a:solidFill>
                <a:srgbClr val="002060"/>
              </a:solidFill>
              <a:latin typeface="Baskerville Old Face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0166" y="4572008"/>
            <a:ext cx="685804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2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Project Review Meeting – </a:t>
            </a:r>
          </a:p>
          <a:p>
            <a:pPr algn="ctr"/>
            <a:r>
              <a:rPr lang="en-US" sz="42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  <a:r>
              <a:rPr lang="en-US" sz="4200" b="1" i="1" baseline="30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nd</a:t>
            </a:r>
            <a:r>
              <a:rPr lang="en-US" sz="42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May 2015</a:t>
            </a:r>
            <a:endParaRPr lang="en-US" sz="4200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43042" y="571480"/>
            <a:ext cx="7010573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Roads And Bridges Development </a:t>
            </a:r>
          </a:p>
          <a:p>
            <a:pPr algn="ctr"/>
            <a:r>
              <a:rPr lang="en-US" sz="3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Corporation of Kerala LTD</a:t>
            </a:r>
            <a:endParaRPr lang="en-US" sz="3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/>
          </p:nvPr>
        </p:nvSpPr>
        <p:spPr>
          <a:xfrm>
            <a:off x="0" y="0"/>
            <a:ext cx="9144000" cy="986400"/>
          </a:xfrm>
          <a:solidFill>
            <a:schemeClr val="accent3">
              <a:lumMod val="75000"/>
            </a:schemeClr>
          </a:solidFill>
          <a:ln cmpd="dbl"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 eaLnBrk="0" hangingPunct="0">
              <a:buNone/>
              <a:defRPr/>
            </a:pPr>
            <a:r>
              <a:rPr lang="en-US" sz="2000" b="1" kern="0" dirty="0" smtClean="0">
                <a:solidFill>
                  <a:srgbClr val="FFFFFF"/>
                </a:solidFill>
                <a:cs typeface="Arial" charset="0"/>
              </a:rPr>
              <a:t>Flyover </a:t>
            </a:r>
            <a:r>
              <a:rPr lang="en-US" sz="2000" b="1" kern="0" dirty="0" smtClean="0">
                <a:solidFill>
                  <a:schemeClr val="bg1"/>
                </a:solidFill>
                <a:cs typeface="Arial" charset="0"/>
              </a:rPr>
              <a:t>at </a:t>
            </a:r>
            <a:r>
              <a:rPr lang="en-US" sz="2000" b="1" kern="0" dirty="0" err="1" smtClean="0">
                <a:solidFill>
                  <a:schemeClr val="bg1"/>
                </a:solidFill>
                <a:cs typeface="Arial" charset="0"/>
              </a:rPr>
              <a:t>Palarivattom</a:t>
            </a:r>
            <a:r>
              <a:rPr lang="en-US" sz="2000" b="1" kern="0" dirty="0" smtClean="0">
                <a:solidFill>
                  <a:schemeClr val="bg1"/>
                </a:solidFill>
                <a:cs typeface="Arial" charset="0"/>
              </a:rPr>
              <a:t> in NH 66 (OLD 47) BYPASS</a:t>
            </a:r>
          </a:p>
          <a:p>
            <a:pPr algn="ctr" eaLnBrk="0" hangingPunct="0">
              <a:buNone/>
              <a:defRPr/>
            </a:pPr>
            <a:r>
              <a:rPr lang="en-US" sz="2000" b="1" kern="0" dirty="0" smtClean="0">
                <a:solidFill>
                  <a:schemeClr val="bg1"/>
                </a:solidFill>
                <a:cs typeface="Arial" charset="0"/>
              </a:rPr>
              <a:t>Progress Report</a:t>
            </a:r>
            <a:r>
              <a:rPr lang="en-US" sz="2000" b="1" kern="0" dirty="0" smtClean="0">
                <a:solidFill>
                  <a:srgbClr val="FFFFFF"/>
                </a:solidFill>
                <a:cs typeface="Arial" charset="0"/>
              </a:rPr>
              <a:t>-30.04.2015</a:t>
            </a:r>
            <a:endParaRPr lang="en-IN" sz="2000" b="1" kern="0" dirty="0" smtClean="0">
              <a:solidFill>
                <a:schemeClr val="bg1"/>
              </a:solidFill>
              <a:latin typeface="Book Antiqua" pitchFamily="18" charset="0"/>
              <a:cs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71472" y="1500174"/>
          <a:ext cx="8072495" cy="2734987"/>
        </p:xfrm>
        <a:graphic>
          <a:graphicData uri="http://schemas.openxmlformats.org/drawingml/2006/table">
            <a:tbl>
              <a:tblPr/>
              <a:tblGrid>
                <a:gridCol w="563139"/>
                <a:gridCol w="1621538"/>
                <a:gridCol w="693868"/>
                <a:gridCol w="864820"/>
                <a:gridCol w="746662"/>
                <a:gridCol w="915100"/>
                <a:gridCol w="894989"/>
                <a:gridCol w="1772379"/>
              </a:tblGrid>
              <a:tr h="202960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Progress Report of </a:t>
                      </a:r>
                      <a:r>
                        <a:rPr lang="en-IN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Palarivattom</a:t>
                      </a:r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Fly over on 31.04.15</a:t>
                      </a: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7318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Si No </a:t>
                      </a: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Activity Description </a:t>
                      </a: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Total Quantity</a:t>
                      </a: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Cumulative progress </a:t>
                      </a:r>
                      <a:r>
                        <a:rPr lang="en-IN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upto</a:t>
                      </a:r>
                      <a:r>
                        <a:rPr lang="en-IN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IN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30.04.15</a:t>
                      </a:r>
                      <a:endParaRPr lang="en-IN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Balance  work up to </a:t>
                      </a:r>
                      <a:r>
                        <a:rPr lang="en-IN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30.04.15</a:t>
                      </a:r>
                      <a:endParaRPr lang="en-IN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Actual work done during the Month</a:t>
                      </a: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Work planned for next Month</a:t>
                      </a: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Remarks </a:t>
                      </a: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5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Service </a:t>
                      </a:r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road </a:t>
                      </a:r>
                      <a:r>
                        <a:rPr lang="en-IN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edply</a:t>
                      </a:r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west</a:t>
                      </a: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90%</a:t>
                      </a: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Upto DBM completed</a:t>
                      </a: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82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Service </a:t>
                      </a:r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road </a:t>
                      </a:r>
                      <a:r>
                        <a:rPr lang="en-IN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edply</a:t>
                      </a:r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east</a:t>
                      </a: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80%</a:t>
                      </a: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20%</a:t>
                      </a: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80%</a:t>
                      </a: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Up to DBM</a:t>
                      </a: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UP TO DBM </a:t>
                      </a: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67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Service </a:t>
                      </a:r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road </a:t>
                      </a:r>
                      <a:r>
                        <a:rPr lang="en-IN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vytila</a:t>
                      </a:r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west</a:t>
                      </a: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80%</a:t>
                      </a: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20%</a:t>
                      </a: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70%</a:t>
                      </a: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Up toDBM</a:t>
                      </a: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UP TO DBM FIRST LAYER FULL WIDTH</a:t>
                      </a: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56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Service </a:t>
                      </a:r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road </a:t>
                      </a:r>
                      <a:r>
                        <a:rPr lang="en-IN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vytila</a:t>
                      </a:r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east</a:t>
                      </a: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85%</a:t>
                      </a: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15%</a:t>
                      </a: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80%</a:t>
                      </a: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Up to DBM</a:t>
                      </a: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UP TO DBM SECOND LAYER</a:t>
                      </a:r>
                    </a:p>
                  </a:txBody>
                  <a:tcPr marL="5701" marR="5701" marT="57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6763">
                <a:tc>
                  <a:txBody>
                    <a:bodyPr/>
                    <a:lstStyle/>
                    <a:p>
                      <a:pPr algn="ctr" rtl="0" fontAlgn="ctr"/>
                      <a:endParaRPr lang="en-IN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2208">
                <a:tc>
                  <a:txBody>
                    <a:bodyPr/>
                    <a:lstStyle/>
                    <a:p>
                      <a:pPr algn="l" fontAlgn="b"/>
                      <a:endParaRPr lang="en-IN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01" marR="5701" marT="57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IN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Note</a:t>
                      </a:r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: Drain @ </a:t>
                      </a:r>
                      <a:r>
                        <a:rPr lang="en-IN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Edappally</a:t>
                      </a:r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East in 200 metres  will be done</a:t>
                      </a:r>
                    </a:p>
                  </a:txBody>
                  <a:tcPr marL="5701" marR="5701" marT="57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7"/>
          <p:cNvSpPr>
            <a:spLocks noChangeArrowheads="1"/>
          </p:cNvSpPr>
          <p:nvPr/>
        </p:nvSpPr>
        <p:spPr bwMode="auto">
          <a:xfrm>
            <a:off x="900113" y="3078163"/>
            <a:ext cx="147478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4035" name="Rectangle 20"/>
          <p:cNvSpPr>
            <a:spLocks noChangeArrowheads="1"/>
          </p:cNvSpPr>
          <p:nvPr/>
        </p:nvSpPr>
        <p:spPr bwMode="auto">
          <a:xfrm>
            <a:off x="900113" y="3078163"/>
            <a:ext cx="16287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1" y="1"/>
            <a:ext cx="9144000" cy="100010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mpd="thickThin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chemeClr val="bg1"/>
                </a:solidFill>
                <a:cs typeface="Arial" charset="0"/>
              </a:rPr>
              <a:t>Flyover at </a:t>
            </a:r>
            <a:r>
              <a:rPr lang="en-US" sz="2000" b="1" kern="0" dirty="0" err="1" smtClean="0">
                <a:solidFill>
                  <a:schemeClr val="bg1"/>
                </a:solidFill>
                <a:cs typeface="Arial" charset="0"/>
              </a:rPr>
              <a:t>Palarivattom</a:t>
            </a:r>
            <a:r>
              <a:rPr lang="en-US" sz="2000" b="1" kern="0" dirty="0" smtClean="0">
                <a:solidFill>
                  <a:schemeClr val="bg1"/>
                </a:solidFill>
                <a:cs typeface="Arial" charset="0"/>
              </a:rPr>
              <a:t> in NH 66 (OLD 47) BYPASS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chemeClr val="bg1"/>
                </a:solidFill>
                <a:cs typeface="Arial" charset="0"/>
              </a:rPr>
              <a:t>Progress Photos- 30.04.2015</a:t>
            </a:r>
          </a:p>
        </p:txBody>
      </p:sp>
      <p:pic>
        <p:nvPicPr>
          <p:cNvPr id="15" name="Picture 14" descr="Girder G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142984"/>
            <a:ext cx="2918936" cy="2190274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1142976" y="3357562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Girder G19</a:t>
            </a:r>
            <a:endParaRPr lang="en-IN" dirty="0"/>
          </a:p>
        </p:txBody>
      </p:sp>
      <p:pic>
        <p:nvPicPr>
          <p:cNvPr id="20" name="Picture 19" descr="AP1 Piercap concreti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1095850"/>
            <a:ext cx="2918936" cy="2190274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4929190" y="3345420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AP1 </a:t>
            </a:r>
            <a:r>
              <a:rPr lang="en-US" dirty="0" err="1" smtClean="0"/>
              <a:t>Piercap</a:t>
            </a:r>
            <a:r>
              <a:rPr lang="en-US" dirty="0" smtClean="0"/>
              <a:t> concreting</a:t>
            </a:r>
            <a:endParaRPr lang="en-IN" dirty="0"/>
          </a:p>
        </p:txBody>
      </p:sp>
      <p:pic>
        <p:nvPicPr>
          <p:cNvPr id="22" name="Picture 21" descr="Edappally West WMM spreadin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48" y="3929066"/>
            <a:ext cx="2928958" cy="2214577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714348" y="6143644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Edappally</a:t>
            </a:r>
            <a:r>
              <a:rPr lang="en-US" dirty="0" smtClean="0"/>
              <a:t> West WMM spreading</a:t>
            </a:r>
            <a:endParaRPr lang="en-IN" dirty="0"/>
          </a:p>
        </p:txBody>
      </p:sp>
      <p:pic>
        <p:nvPicPr>
          <p:cNvPr id="24" name="Picture 23" descr="P18 Pile cap excavation &amp; liner cuttin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4876" y="3953370"/>
            <a:ext cx="2918936" cy="2190274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TextBox 24"/>
          <p:cNvSpPr txBox="1"/>
          <p:nvPr/>
        </p:nvSpPr>
        <p:spPr>
          <a:xfrm>
            <a:off x="4786314" y="6274378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P18 </a:t>
            </a:r>
            <a:r>
              <a:rPr lang="en-US" dirty="0" err="1" smtClean="0"/>
              <a:t>Pilecap</a:t>
            </a:r>
            <a:r>
              <a:rPr lang="en-US" dirty="0" smtClean="0"/>
              <a:t> excavation</a:t>
            </a:r>
            <a:endParaRPr lang="en-IN" dirty="0"/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8728" y="2143116"/>
            <a:ext cx="65008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6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ROB AT ALOOR – MALA </a:t>
            </a:r>
          </a:p>
          <a:p>
            <a:pPr algn="ctr"/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7"/>
          <p:cNvSpPr>
            <a:spLocks noChangeArrowheads="1"/>
          </p:cNvSpPr>
          <p:nvPr/>
        </p:nvSpPr>
        <p:spPr bwMode="auto">
          <a:xfrm>
            <a:off x="900113" y="3078163"/>
            <a:ext cx="147478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32771" name="Rectangle 20"/>
          <p:cNvSpPr>
            <a:spLocks noChangeArrowheads="1"/>
          </p:cNvSpPr>
          <p:nvPr/>
        </p:nvSpPr>
        <p:spPr bwMode="auto">
          <a:xfrm>
            <a:off x="900113" y="3078163"/>
            <a:ext cx="16287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" y="1"/>
            <a:ext cx="9144000" cy="1000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FFFFFF"/>
                </a:solidFill>
                <a:cs typeface="Arial" charset="0"/>
              </a:rPr>
              <a:t>ROB AT ALOOR – MALA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FFFFFF"/>
                </a:solidFill>
                <a:cs typeface="Arial" charset="0"/>
              </a:rPr>
              <a:t>PROGRESS GRAPH- 30.04.2015</a:t>
            </a:r>
            <a:endParaRPr lang="en-IN" sz="2000" b="1" kern="0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6" name="Picture 5" descr="ROB ALOOR MALA April 20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071546"/>
            <a:ext cx="7858180" cy="5629442"/>
          </a:xfrm>
          <a:prstGeom prst="rect">
            <a:avLst/>
          </a:prstGeom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7"/>
          <p:cNvSpPr>
            <a:spLocks noChangeArrowheads="1"/>
          </p:cNvSpPr>
          <p:nvPr/>
        </p:nvSpPr>
        <p:spPr bwMode="auto">
          <a:xfrm>
            <a:off x="900113" y="3078163"/>
            <a:ext cx="147478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34819" name="Rectangle 20"/>
          <p:cNvSpPr>
            <a:spLocks noChangeArrowheads="1"/>
          </p:cNvSpPr>
          <p:nvPr/>
        </p:nvSpPr>
        <p:spPr bwMode="auto">
          <a:xfrm>
            <a:off x="900113" y="3078163"/>
            <a:ext cx="16287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0"/>
            <a:ext cx="9151200" cy="1000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FFFFFF"/>
                </a:solidFill>
                <a:cs typeface="Arial" charset="0"/>
              </a:rPr>
              <a:t>ROB AT ALOOR – MALA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FFFFFF"/>
                </a:solidFill>
                <a:cs typeface="Arial" charset="0"/>
              </a:rPr>
              <a:t>PROGRESS REPORT-30.04.2015</a:t>
            </a:r>
            <a:endParaRPr lang="en-IN" sz="2000" b="1" kern="0" dirty="0">
              <a:solidFill>
                <a:srgbClr val="FFFFFF"/>
              </a:solidFill>
              <a:cs typeface="Arial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00032" y="1328884"/>
          <a:ext cx="8143933" cy="4786346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632027"/>
                <a:gridCol w="1435228"/>
                <a:gridCol w="776867"/>
                <a:gridCol w="780158"/>
                <a:gridCol w="780158"/>
                <a:gridCol w="684696"/>
                <a:gridCol w="724198"/>
                <a:gridCol w="737839"/>
                <a:gridCol w="735507"/>
                <a:gridCol w="857255"/>
              </a:tblGrid>
              <a:tr h="11135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err="1" smtClean="0"/>
                        <a:t>Sl</a:t>
                      </a:r>
                      <a:r>
                        <a:rPr lang="en-US" sz="1200" u="none" strike="noStrike" dirty="0" smtClean="0"/>
                        <a:t> </a:t>
                      </a:r>
                      <a:r>
                        <a:rPr lang="en-US" sz="1200" u="none" strike="noStrike" dirty="0"/>
                        <a:t>No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/>
                        <a:t>Activity Description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/>
                        <a:t>Total Quantity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/>
                        <a:t>Cumulative progress </a:t>
                      </a:r>
                      <a:r>
                        <a:rPr lang="en-US" sz="1200" u="none" strike="noStrike" dirty="0" err="1"/>
                        <a:t>upto</a:t>
                      </a:r>
                      <a:r>
                        <a:rPr lang="en-US" sz="1200" u="none" strike="noStrike" dirty="0"/>
                        <a:t> </a:t>
                      </a:r>
                      <a:r>
                        <a:rPr lang="en-US" sz="1200" u="none" strike="noStrike" dirty="0" smtClean="0"/>
                        <a:t>April 2015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/>
                        <a:t>Balance  work up to </a:t>
                      </a:r>
                      <a:r>
                        <a:rPr lang="en-US" sz="1200" u="none" strike="noStrike" dirty="0" smtClean="0"/>
                        <a:t>April 2015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/>
                        <a:t>Cumulative delay in days from Baseline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/>
                        <a:t>Work  planned </a:t>
                      </a:r>
                      <a:r>
                        <a:rPr lang="en-US" sz="1200" u="none" strike="noStrike" dirty="0" smtClean="0"/>
                        <a:t>for</a:t>
                      </a:r>
                      <a:r>
                        <a:rPr lang="en-US" sz="1200" u="none" strike="noStrike" baseline="0" dirty="0" smtClean="0"/>
                        <a:t> April 2015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/>
                        <a:t>Actual work </a:t>
                      </a:r>
                      <a:r>
                        <a:rPr lang="en-US" sz="1200" u="none" strike="noStrike" dirty="0" smtClean="0"/>
                        <a:t>done-</a:t>
                      </a:r>
                      <a:r>
                        <a:rPr lang="en-US" sz="1200" u="none" strike="noStrike" baseline="0" dirty="0" smtClean="0"/>
                        <a:t> April 2015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/>
                        <a:t>Delay in Qty </a:t>
                      </a:r>
                      <a:r>
                        <a:rPr lang="en-US" sz="1200" u="none" strike="noStrike" dirty="0" smtClean="0"/>
                        <a:t>in</a:t>
                      </a:r>
                      <a:r>
                        <a:rPr lang="en-US" sz="1200" u="none" strike="noStrike" baseline="0" dirty="0" smtClean="0"/>
                        <a:t> April 2015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/>
                        <a:t>Remarks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ctr"/>
                </a:tc>
              </a:tr>
              <a:tr h="25767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/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/>
                        <a:t>Pile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/>
                        <a:t>32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/>
                        <a:t>32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 Narrow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</a:tr>
              <a:tr h="29448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/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/>
                        <a:t>Pile Load Test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/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/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 Narrow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</a:tr>
              <a:tr h="20245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/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 err="1"/>
                        <a:t>Pilecap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/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 Narrow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</a:tr>
              <a:tr h="20245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/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/>
                        <a:t>Pier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/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 smtClean="0"/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 Narrow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</a:tr>
              <a:tr h="20245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/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/>
                        <a:t>Piercap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 smtClean="0"/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 smtClean="0"/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 Narrow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</a:tr>
              <a:tr h="20245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/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/>
                        <a:t>Girders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 Narrow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</a:tr>
              <a:tr h="20245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/>
                        <a:t>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/>
                        <a:t>Deckslab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 Narrow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</a:tr>
              <a:tr h="47013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/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/>
                        <a:t>Handrails ,KERB &amp; footpath slab casting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/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 smtClean="0"/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 Narrow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917" marR="6917" marT="6917" marB="0" anchor="b"/>
                </a:tc>
              </a:tr>
              <a:tr h="40492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/>
                        <a:t>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/>
                        <a:t>Retaining Wall MALA side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100%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 smtClean="0"/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 Narrow"/>
                        </a:rPr>
                        <a:t>0%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</a:tr>
              <a:tr h="40492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/>
                        <a:t>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/>
                        <a:t>Retaining Wall ALOOR side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/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 smtClean="0"/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 Narrow"/>
                        </a:rPr>
                        <a:t>0%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</a:tr>
              <a:tr h="29508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/>
                        <a:t>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 smtClean="0"/>
                        <a:t>Diversion Road </a:t>
                      </a:r>
                      <a:r>
                        <a:rPr lang="en-US" sz="1200" u="none" strike="noStrike" dirty="0"/>
                        <a:t>work MALA side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100%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 smtClean="0"/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 Narrow"/>
                        </a:rPr>
                        <a:t>0%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/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/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/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just" rtl="0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</a:tr>
              <a:tr h="45570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/>
                        <a:t>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 smtClean="0"/>
                        <a:t>Diversion Road </a:t>
                      </a:r>
                      <a:r>
                        <a:rPr lang="en-US" sz="1200" u="none" strike="noStrike" dirty="0"/>
                        <a:t>work ALOOR side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/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 smtClean="0"/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 Narrow"/>
                        </a:rPr>
                        <a:t>0%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6917" marR="6917" marT="6917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 marL="6917" marR="6917" marT="6917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 marL="6917" marR="6917" marT="6917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 marL="6917" marR="6917" marT="6917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</a:tr>
            </a:tbl>
          </a:graphicData>
        </a:graphic>
      </p:graphicFrame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7"/>
          <p:cNvSpPr>
            <a:spLocks noChangeArrowheads="1"/>
          </p:cNvSpPr>
          <p:nvPr/>
        </p:nvSpPr>
        <p:spPr bwMode="auto">
          <a:xfrm>
            <a:off x="900113" y="3078163"/>
            <a:ext cx="147478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34819" name="Rectangle 20"/>
          <p:cNvSpPr>
            <a:spLocks noChangeArrowheads="1"/>
          </p:cNvSpPr>
          <p:nvPr/>
        </p:nvSpPr>
        <p:spPr bwMode="auto">
          <a:xfrm>
            <a:off x="900113" y="3078163"/>
            <a:ext cx="16287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0"/>
            <a:ext cx="9151200" cy="1000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FFFFFF"/>
                </a:solidFill>
                <a:cs typeface="Arial" charset="0"/>
              </a:rPr>
              <a:t>ROB AT ALOOR – MALA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FFFFFF"/>
                </a:solidFill>
                <a:cs typeface="Arial" charset="0"/>
              </a:rPr>
              <a:t>PROGRESS REPORT-30.04.2015</a:t>
            </a:r>
            <a:endParaRPr lang="en-IN" sz="2000" b="1" kern="0" dirty="0">
              <a:solidFill>
                <a:srgbClr val="FFFFFF"/>
              </a:solidFill>
              <a:cs typeface="Arial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00032" y="1328884"/>
          <a:ext cx="8143933" cy="5410288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632027"/>
                <a:gridCol w="1435228"/>
                <a:gridCol w="776867"/>
                <a:gridCol w="780158"/>
                <a:gridCol w="780158"/>
                <a:gridCol w="684696"/>
                <a:gridCol w="724198"/>
                <a:gridCol w="737839"/>
                <a:gridCol w="735507"/>
                <a:gridCol w="857255"/>
              </a:tblGrid>
              <a:tr h="11135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err="1" smtClean="0"/>
                        <a:t>Sl</a:t>
                      </a:r>
                      <a:r>
                        <a:rPr lang="en-US" sz="1200" u="none" strike="noStrike" dirty="0" smtClean="0"/>
                        <a:t> </a:t>
                      </a:r>
                      <a:r>
                        <a:rPr lang="en-US" sz="1200" u="none" strike="noStrike" dirty="0"/>
                        <a:t>No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/>
                        <a:t>Activity Description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/>
                        <a:t>Total Quantity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/>
                        <a:t>Cumulative progress </a:t>
                      </a:r>
                      <a:r>
                        <a:rPr lang="en-US" sz="1200" u="none" strike="noStrike" dirty="0" err="1"/>
                        <a:t>upto</a:t>
                      </a:r>
                      <a:r>
                        <a:rPr lang="en-US" sz="1200" u="none" strike="noStrike" dirty="0"/>
                        <a:t> </a:t>
                      </a:r>
                      <a:r>
                        <a:rPr lang="en-US" sz="1200" u="none" strike="noStrike" dirty="0" smtClean="0"/>
                        <a:t>April 2015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/>
                        <a:t>Balance  work up to </a:t>
                      </a:r>
                      <a:r>
                        <a:rPr lang="en-US" sz="1200" u="none" strike="noStrike" dirty="0" smtClean="0"/>
                        <a:t>April 2015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/>
                        <a:t>Cumulative delay in days from Baseline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/>
                        <a:t>Work  planned </a:t>
                      </a:r>
                      <a:r>
                        <a:rPr lang="en-US" sz="1200" u="none" strike="noStrike" dirty="0" smtClean="0"/>
                        <a:t>for</a:t>
                      </a:r>
                      <a:r>
                        <a:rPr lang="en-US" sz="1200" u="none" strike="noStrike" baseline="0" dirty="0" smtClean="0"/>
                        <a:t> April 2015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/>
                        <a:t>Actual work </a:t>
                      </a:r>
                      <a:r>
                        <a:rPr lang="en-US" sz="1200" u="none" strike="noStrike" dirty="0" smtClean="0"/>
                        <a:t>done-</a:t>
                      </a:r>
                      <a:r>
                        <a:rPr lang="en-US" sz="1200" u="none" strike="noStrike" baseline="0" dirty="0" smtClean="0"/>
                        <a:t> April 2015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/>
                        <a:t>Delay in Qty </a:t>
                      </a:r>
                      <a:r>
                        <a:rPr lang="en-US" sz="1200" u="none" strike="noStrike" dirty="0" smtClean="0"/>
                        <a:t>in</a:t>
                      </a:r>
                      <a:r>
                        <a:rPr lang="en-US" sz="1200" u="none" strike="noStrike" baseline="0" dirty="0" smtClean="0"/>
                        <a:t> April 2015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/>
                        <a:t>Remarks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ctr"/>
                </a:tc>
              </a:tr>
              <a:tr h="25767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 smtClean="0"/>
                        <a:t>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 smtClean="0"/>
                        <a:t>Service Road- </a:t>
                      </a:r>
                      <a:r>
                        <a:rPr lang="en-US" sz="1200" u="none" strike="noStrike" dirty="0" err="1" smtClean="0"/>
                        <a:t>Aloor</a:t>
                      </a:r>
                      <a:r>
                        <a:rPr lang="en-US" sz="1200" u="none" strike="noStrike" dirty="0" smtClean="0"/>
                        <a:t> side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 smtClean="0"/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50%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 Narrow"/>
                        </a:rPr>
                        <a:t>50%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50%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20%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</a:tr>
              <a:tr h="29448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 smtClean="0"/>
                        <a:t>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 smtClean="0"/>
                        <a:t>Service road- Mala side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 smtClean="0"/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 Narrow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</a:tr>
              <a:tr h="20245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 smtClean="0"/>
                        <a:t>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 smtClean="0"/>
                        <a:t>Earth filling inside</a:t>
                      </a:r>
                      <a:r>
                        <a:rPr lang="en-US" sz="1200" u="none" strike="noStrike" baseline="0" dirty="0" smtClean="0"/>
                        <a:t> approaches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 smtClean="0"/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 Narrow"/>
                        </a:rPr>
                        <a:t>0%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</a:tr>
              <a:tr h="29718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 smtClean="0"/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 smtClean="0"/>
                        <a:t>Load </a:t>
                      </a:r>
                      <a:r>
                        <a:rPr lang="en-US" sz="1200" u="none" strike="noStrike" dirty="0" err="1" smtClean="0"/>
                        <a:t>tst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 smtClean="0"/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 smtClean="0"/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 Narrow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</a:tr>
              <a:tr h="30903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 smtClean="0"/>
                        <a:t>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Expansion joint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100%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100%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0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</a:tr>
              <a:tr h="33390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 smtClean="0"/>
                        <a:t>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Under pass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100%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100%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0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</a:tr>
              <a:tr h="20245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 smtClean="0"/>
                        <a:t>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200" b="0" i="0" u="none" strike="noStrike" kern="1200" dirty="0" smtClean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Retaining wall kerb and handrail work </a:t>
                      </a:r>
                      <a:r>
                        <a:rPr lang="en-IN" sz="1200" b="0" i="0" u="none" strike="noStrike" kern="1200" dirty="0" err="1" smtClean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aloor</a:t>
                      </a:r>
                      <a:r>
                        <a:rPr lang="en-IN" sz="1200" b="0" i="0" u="none" strike="noStrike" kern="1200" dirty="0" smtClean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 side 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100%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100%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0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</a:tr>
              <a:tr h="47013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 smtClean="0"/>
                        <a:t>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200" b="0" i="0" u="none" strike="noStrike" kern="1200" dirty="0" smtClean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Retaining wall kerb and handrail work Mala  side 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100%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100%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0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 Narrow"/>
                        </a:rPr>
                        <a:t>5%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 Narrow"/>
                        </a:rPr>
                        <a:t>5%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917" marR="6917" marT="6917" marB="0" anchor="b"/>
                </a:tc>
              </a:tr>
              <a:tr h="49531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 smtClean="0"/>
                        <a:t>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200" b="0" i="0" u="none" strike="noStrike" kern="1200" dirty="0" smtClean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Adjacent span-Girder    P3 - RP2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100%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0%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 Narrow"/>
                        </a:rPr>
                        <a:t>75%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 Narrow"/>
                        </a:rPr>
                        <a:t>75%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</a:tr>
              <a:tr h="40492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 smtClean="0"/>
                        <a:t>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200" b="0" i="0" u="none" strike="noStrike" kern="1200" dirty="0" smtClean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Adjacent span Girder</a:t>
                      </a:r>
                      <a:r>
                        <a:rPr lang="en-IN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   </a:t>
                      </a:r>
                      <a:r>
                        <a:rPr lang="en-IN" sz="1200" b="0" i="0" u="none" strike="noStrike" kern="1200" dirty="0" smtClean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P2 - RP1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100%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100%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0%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</a:tr>
              <a:tr h="40492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Adjacent span slab    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 P3-RP2</a:t>
                      </a:r>
                      <a:endParaRPr lang="en-IN" sz="1200" b="0" i="0" u="none" strike="noStrike" kern="1200" dirty="0" smtClean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100%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0%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100%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 Narrow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</a:tr>
            </a:tbl>
          </a:graphicData>
        </a:graphic>
      </p:graphicFrame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7"/>
          <p:cNvSpPr>
            <a:spLocks noChangeArrowheads="1"/>
          </p:cNvSpPr>
          <p:nvPr/>
        </p:nvSpPr>
        <p:spPr bwMode="auto">
          <a:xfrm>
            <a:off x="900113" y="3078163"/>
            <a:ext cx="147478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33795" name="Rectangle 20"/>
          <p:cNvSpPr>
            <a:spLocks noChangeArrowheads="1"/>
          </p:cNvSpPr>
          <p:nvPr/>
        </p:nvSpPr>
        <p:spPr bwMode="auto">
          <a:xfrm>
            <a:off x="900113" y="3078163"/>
            <a:ext cx="16287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0"/>
            <a:ext cx="9144000" cy="1000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FFFFFF"/>
                </a:solidFill>
                <a:cs typeface="Arial" charset="0"/>
              </a:rPr>
              <a:t>ROB AT ALOOR – MALA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FFFFFF"/>
                </a:solidFill>
                <a:cs typeface="Arial" charset="0"/>
              </a:rPr>
              <a:t>PROGRESS PHOTOS- 30.04.2015</a:t>
            </a:r>
            <a:endParaRPr lang="en-IN" sz="2000" b="1" kern="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58" y="3357562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RP1-P2 Girder concreting</a:t>
            </a:r>
            <a:endParaRPr lang="en-IN" dirty="0"/>
          </a:p>
        </p:txBody>
      </p:sp>
      <p:sp>
        <p:nvSpPr>
          <p:cNvPr id="14" name="TextBox 13"/>
          <p:cNvSpPr txBox="1"/>
          <p:nvPr/>
        </p:nvSpPr>
        <p:spPr>
          <a:xfrm>
            <a:off x="4786314" y="3357562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RP2-P3 Slab Work</a:t>
            </a:r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285720" y="6488692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Mala Side WMM work</a:t>
            </a:r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4714876" y="6429396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Aloor</a:t>
            </a:r>
            <a:r>
              <a:rPr lang="en-US" dirty="0" smtClean="0"/>
              <a:t> side</a:t>
            </a:r>
            <a:endParaRPr lang="en-IN" dirty="0"/>
          </a:p>
        </p:txBody>
      </p:sp>
      <p:pic>
        <p:nvPicPr>
          <p:cNvPr id="19" name="Picture 18" descr="RP1-P2 GIRDER CONRET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071546"/>
            <a:ext cx="3057144" cy="2293620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0" name="Picture 19" descr="RP2-P3 SLAB WOR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1063942"/>
            <a:ext cx="3057144" cy="2293620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1" name="Picture 20" descr="MALA SIDE WMM WOR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48" y="4064338"/>
            <a:ext cx="3057144" cy="2293620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2" name="Picture 21" descr="ALOOR SIDE LHS SERVICE ROAD WORK,NO PROGRES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29190" y="4064338"/>
            <a:ext cx="3057144" cy="2293620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8728" y="2143116"/>
            <a:ext cx="6500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6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ROB AT ANGADIPURAM </a:t>
            </a: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" y="1"/>
            <a:ext cx="9144000" cy="1000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FFFFFF"/>
                </a:solidFill>
                <a:cs typeface="Arial" charset="0"/>
              </a:rPr>
              <a:t>ROB AT ANGADIPURAM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FFFFFF"/>
                </a:solidFill>
                <a:cs typeface="Arial" charset="0"/>
              </a:rPr>
              <a:t>PROGRESS GRAPH- 30.04.2015</a:t>
            </a:r>
            <a:endParaRPr lang="en-IN" sz="2000" b="1" kern="0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6" name="Picture 5" descr="Angadippur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142984"/>
            <a:ext cx="7929618" cy="5486400"/>
          </a:xfrm>
          <a:prstGeom prst="rect">
            <a:avLst/>
          </a:prstGeom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-7200" y="0"/>
            <a:ext cx="9151200" cy="1000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FFFFFF"/>
                </a:solidFill>
                <a:cs typeface="Arial" charset="0"/>
              </a:rPr>
              <a:t>ROB AT ANGADIPURAM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FFFFFF"/>
                </a:solidFill>
                <a:cs typeface="Arial" charset="0"/>
              </a:rPr>
              <a:t>PROGRESS REPORT-30.04.2015</a:t>
            </a:r>
            <a:endParaRPr lang="en-IN" sz="2000" b="1" kern="0" dirty="0">
              <a:solidFill>
                <a:srgbClr val="FFFFFF"/>
              </a:solidFill>
              <a:cs typeface="Arial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71473" y="1142984"/>
          <a:ext cx="8072494" cy="421484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904676"/>
                <a:gridCol w="1043858"/>
                <a:gridCol w="1043858"/>
                <a:gridCol w="1530991"/>
                <a:gridCol w="1270585"/>
                <a:gridCol w="1236914"/>
                <a:gridCol w="1041612"/>
              </a:tblGrid>
              <a:tr h="17274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 err="1" smtClean="0">
                          <a:solidFill>
                            <a:srgbClr val="BB0F38"/>
                          </a:solidFill>
                        </a:rPr>
                        <a:t>Sl</a:t>
                      </a:r>
                      <a:r>
                        <a:rPr lang="en-US" sz="1400" b="1" u="none" strike="noStrike" dirty="0" smtClean="0">
                          <a:solidFill>
                            <a:srgbClr val="BB0F38"/>
                          </a:solidFill>
                        </a:rPr>
                        <a:t> </a:t>
                      </a:r>
                      <a:r>
                        <a:rPr lang="en-US" sz="1400" b="1" u="none" strike="noStrike" dirty="0">
                          <a:solidFill>
                            <a:srgbClr val="BB0F38"/>
                          </a:solidFill>
                        </a:rPr>
                        <a:t>No </a:t>
                      </a:r>
                      <a:endParaRPr lang="en-US" sz="1400" b="1" i="0" u="none" strike="noStrike" dirty="0">
                        <a:solidFill>
                          <a:srgbClr val="BB0F38"/>
                        </a:solidFill>
                        <a:latin typeface="Times New Roman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rgbClr val="BB0F38"/>
                          </a:solidFill>
                        </a:rPr>
                        <a:t>Activity Description </a:t>
                      </a:r>
                      <a:endParaRPr lang="en-US" sz="1400" b="1" i="0" u="none" strike="noStrike" dirty="0">
                        <a:solidFill>
                          <a:srgbClr val="BB0F38"/>
                        </a:solidFill>
                        <a:latin typeface="Times New Roman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u="none" strike="noStrike" dirty="0">
                          <a:solidFill>
                            <a:srgbClr val="BB0F38"/>
                          </a:solidFill>
                        </a:rPr>
                        <a:t>Total Quantity </a:t>
                      </a:r>
                      <a:endParaRPr lang="en-IN" sz="1400" b="1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9089" marR="9089" marT="908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u="none" strike="noStrike" dirty="0">
                          <a:solidFill>
                            <a:srgbClr val="BB0F38"/>
                          </a:solidFill>
                        </a:rPr>
                        <a:t>Cumulative progress </a:t>
                      </a:r>
                      <a:r>
                        <a:rPr lang="en-IN" sz="1400" b="1" u="none" strike="noStrike" dirty="0" smtClean="0">
                          <a:solidFill>
                            <a:srgbClr val="BB0F38"/>
                          </a:solidFill>
                        </a:rPr>
                        <a:t>up to April  2015</a:t>
                      </a:r>
                      <a:endParaRPr lang="en-IN" sz="1400" b="1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9089" marR="9089" marT="908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u="none" strike="noStrike" dirty="0">
                          <a:solidFill>
                            <a:srgbClr val="BB0F38"/>
                          </a:solidFill>
                        </a:rPr>
                        <a:t>Balance  work up </a:t>
                      </a:r>
                      <a:r>
                        <a:rPr lang="en-IN" sz="1400" b="1" u="none" strike="noStrike" dirty="0" smtClean="0">
                          <a:solidFill>
                            <a:srgbClr val="BB0F38"/>
                          </a:solidFill>
                        </a:rPr>
                        <a:t>to April 2015 </a:t>
                      </a:r>
                      <a:endParaRPr lang="en-IN" sz="1400" b="1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9089" marR="9089" marT="908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u="none" strike="noStrike" dirty="0" smtClean="0">
                          <a:solidFill>
                            <a:srgbClr val="BB0F38"/>
                          </a:solidFill>
                        </a:rPr>
                        <a:t>Work  planned for April 2015 </a:t>
                      </a:r>
                      <a:endParaRPr lang="en-IN" sz="1400" b="1" i="0" u="none" strike="noStrike" dirty="0">
                        <a:solidFill>
                          <a:srgbClr val="BB0F38"/>
                        </a:solidFill>
                        <a:latin typeface="+mn-lt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 smtClean="0">
                          <a:solidFill>
                            <a:srgbClr val="BB0F38"/>
                          </a:solidFill>
                        </a:rPr>
                        <a:t>Actual work done during April </a:t>
                      </a:r>
                      <a:r>
                        <a:rPr lang="en-IN" sz="1400" b="1" u="none" strike="noStrike" dirty="0" smtClean="0">
                          <a:solidFill>
                            <a:srgbClr val="BB0F38"/>
                          </a:solidFill>
                        </a:rPr>
                        <a:t>2015 </a:t>
                      </a:r>
                      <a:endParaRPr lang="en-US" sz="1400" b="1" i="0" u="none" strike="noStrike" dirty="0">
                        <a:solidFill>
                          <a:srgbClr val="BB0F38"/>
                        </a:solidFill>
                        <a:latin typeface="Times New Roman"/>
                      </a:endParaRPr>
                    </a:p>
                  </a:txBody>
                  <a:tcPr marL="4554" marR="4554" marT="4554" marB="0" anchor="ctr"/>
                </a:tc>
              </a:tr>
              <a:tr h="35209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solidFill>
                            <a:srgbClr val="BB0F38"/>
                          </a:solidFill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solidFill>
                            <a:srgbClr val="BB0F38"/>
                          </a:solidFill>
                        </a:rPr>
                        <a:t>Pile</a:t>
                      </a:r>
                      <a:endParaRPr lang="en-US" sz="1400" b="0" i="0" u="none" strike="noStrike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rgbClr val="BB0F38"/>
                          </a:solidFill>
                        </a:rPr>
                        <a:t>56</a:t>
                      </a:r>
                      <a:endParaRPr lang="en-US" sz="1400" b="0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BB0F38"/>
                          </a:solidFill>
                        </a:rPr>
                        <a:t>56</a:t>
                      </a:r>
                      <a:endParaRPr lang="en-US" sz="1400" b="0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BB0F38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BB0F38"/>
                          </a:solidFill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smtClean="0">
                          <a:solidFill>
                            <a:srgbClr val="BB0F38"/>
                          </a:solidFill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</a:tr>
              <a:tr h="43159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rgbClr val="BB0F38"/>
                          </a:solidFill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solidFill>
                            <a:srgbClr val="BB0F38"/>
                          </a:solidFill>
                        </a:rPr>
                        <a:t>Pilecap</a:t>
                      </a:r>
                      <a:endParaRPr lang="en-US" sz="1400" b="0" i="0" u="none" strike="noStrike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rgbClr val="BB0F38"/>
                          </a:solidFill>
                        </a:rPr>
                        <a:t>18</a:t>
                      </a:r>
                      <a:endParaRPr lang="en-US" sz="1400" b="0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smtClean="0">
                          <a:solidFill>
                            <a:srgbClr val="BB0F38"/>
                          </a:solidFill>
                        </a:rPr>
                        <a:t>13</a:t>
                      </a:r>
                      <a:endParaRPr lang="en-US" sz="1400" b="0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BB0F38"/>
                          </a:solidFill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BB0F38"/>
                          </a:solidFill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BB0F38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</a:tr>
              <a:tr h="5111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rgbClr val="BB0F38"/>
                          </a:solidFill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solidFill>
                            <a:srgbClr val="BB0F38"/>
                          </a:solidFill>
                        </a:rPr>
                        <a:t>Pier</a:t>
                      </a:r>
                      <a:endParaRPr lang="en-US" sz="1400" b="0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rgbClr val="BB0F38"/>
                          </a:solidFill>
                        </a:rPr>
                        <a:t>18</a:t>
                      </a:r>
                      <a:endParaRPr lang="en-US" sz="1400" b="0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smtClean="0">
                          <a:solidFill>
                            <a:srgbClr val="BB0F38"/>
                          </a:solidFill>
                        </a:rPr>
                        <a:t>11</a:t>
                      </a:r>
                      <a:endParaRPr lang="en-US" sz="1400" b="0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BB0F38"/>
                          </a:solidFill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5F0A01"/>
                          </a:solidFill>
                          <a:latin typeface="Calibri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5F0A01"/>
                        </a:solidFill>
                        <a:latin typeface="Calibri"/>
                      </a:endParaRPr>
                    </a:p>
                  </a:txBody>
                  <a:tcPr marL="4554" marR="4554" marT="455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5F0A01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5F0A01"/>
                        </a:solidFill>
                        <a:latin typeface="Calibri"/>
                      </a:endParaRPr>
                    </a:p>
                  </a:txBody>
                  <a:tcPr marL="4554" marR="4554" marT="4554" marB="0" anchor="ctr">
                    <a:noFill/>
                  </a:tcPr>
                </a:tc>
              </a:tr>
              <a:tr h="40888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rgbClr val="BB0F38"/>
                          </a:solidFill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solidFill>
                            <a:srgbClr val="BB0F38"/>
                          </a:solidFill>
                        </a:rPr>
                        <a:t>Piercap</a:t>
                      </a:r>
                      <a:endParaRPr lang="en-US" sz="1400" b="0" i="0" u="none" strike="noStrike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solidFill>
                            <a:srgbClr val="BB0F38"/>
                          </a:solidFill>
                        </a:rPr>
                        <a:t>16</a:t>
                      </a:r>
                      <a:endParaRPr lang="en-US" sz="1400" b="0" i="0" u="none" strike="noStrike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smtClean="0">
                          <a:solidFill>
                            <a:srgbClr val="BB0F38"/>
                          </a:solidFill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BB0F38"/>
                          </a:solidFill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5F0A01"/>
                          </a:solidFill>
                          <a:latin typeface="Calibri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5F0A01"/>
                        </a:solidFill>
                        <a:latin typeface="Calibri"/>
                      </a:endParaRPr>
                    </a:p>
                  </a:txBody>
                  <a:tcPr marL="4554" marR="4554" marT="455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5F0A01"/>
                          </a:solidFill>
                          <a:latin typeface="Calibri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5F0A01"/>
                        </a:solidFill>
                        <a:latin typeface="Calibri"/>
                      </a:endParaRPr>
                    </a:p>
                  </a:txBody>
                  <a:tcPr marL="4554" marR="4554" marT="4554" marB="0" anchor="ctr">
                    <a:noFill/>
                  </a:tcPr>
                </a:tc>
              </a:tr>
              <a:tr h="38616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solidFill>
                            <a:srgbClr val="BB0F38"/>
                          </a:solidFill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solidFill>
                            <a:srgbClr val="BB0F38"/>
                          </a:solidFill>
                        </a:rPr>
                        <a:t>Girders</a:t>
                      </a:r>
                      <a:endParaRPr lang="en-US" sz="1400" b="0" i="0" u="none" strike="noStrike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rgbClr val="BB0F38"/>
                          </a:solidFill>
                        </a:rPr>
                        <a:t>54</a:t>
                      </a:r>
                      <a:endParaRPr lang="en-US" sz="1400" b="0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solidFill>
                            <a:srgbClr val="BB0F38"/>
                          </a:solidFill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rgbClr val="BB0F38"/>
                          </a:solidFill>
                        </a:rPr>
                        <a:t>54</a:t>
                      </a:r>
                      <a:endParaRPr lang="en-US" sz="1400" b="0" i="0" u="none" strike="noStrike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 dirty="0" smtClean="0">
                          <a:solidFill>
                            <a:srgbClr val="5F0A01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lang="en-US" sz="1400" b="0" i="0" u="none" strike="noStrike" kern="1200" dirty="0">
                        <a:solidFill>
                          <a:srgbClr val="5F0A0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554" marR="4554" marT="455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5F0A01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554" marR="4554" marT="4554" marB="0" anchor="ctr">
                    <a:noFill/>
                  </a:tcPr>
                </a:tc>
              </a:tr>
              <a:tr h="39752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rgbClr val="BB0F38"/>
                          </a:solidFill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solidFill>
                            <a:srgbClr val="BB0F38"/>
                          </a:solidFill>
                        </a:rPr>
                        <a:t>Deckslab</a:t>
                      </a:r>
                      <a:endParaRPr lang="en-US" sz="1400" b="0" i="0" u="none" strike="noStrike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solidFill>
                            <a:srgbClr val="BB0F38"/>
                          </a:solidFill>
                        </a:rPr>
                        <a:t>18</a:t>
                      </a:r>
                      <a:endParaRPr lang="en-US" sz="1400" b="0" i="0" u="none" strike="noStrike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solidFill>
                            <a:srgbClr val="BB0F38"/>
                          </a:solidFill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BB0F38"/>
                          </a:solidFill>
                        </a:rPr>
                        <a:t>18</a:t>
                      </a:r>
                      <a:endParaRPr lang="en-US" sz="1400" b="0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BB0F38"/>
                          </a:solidFill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rgbClr val="BB0F38"/>
                          </a:solidFill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</a:tr>
            </a:tbl>
          </a:graphicData>
        </a:graphic>
      </p:graphicFrame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2" descr="C:\Users\acer\Downloads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229200"/>
            <a:ext cx="779784" cy="53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vellayil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Rectangle 10"/>
          <p:cNvSpPr/>
          <p:nvPr/>
        </p:nvSpPr>
        <p:spPr>
          <a:xfrm>
            <a:off x="214282" y="428604"/>
            <a:ext cx="8032072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Progress review of ongoing projects</a:t>
            </a:r>
            <a:endParaRPr lang="en-US" sz="3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2285968"/>
            <a:ext cx="9858476" cy="457203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000" b="1" i="0" u="none" strike="noStrike" kern="1200" normalizeH="0" baseline="0" noProof="0" dirty="0" smtClean="0">
              <a:ln w="11430"/>
              <a:solidFill>
                <a:srgbClr val="FFFF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Book Antiqua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1" i="1" u="none" strike="noStrike" kern="1200" normalizeH="0" baseline="0" noProof="0" dirty="0" smtClean="0">
                <a:ln w="11430"/>
                <a:solidFill>
                  <a:srgbClr val="FFFF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ook Antiqua" pitchFamily="18" charset="0"/>
              </a:rPr>
              <a:t>Up gradation of Airport Seaport to four lane	 </a:t>
            </a:r>
            <a:r>
              <a:rPr kumimoji="0" lang="en-US" sz="2000" b="1" i="1" u="none" strike="noStrike" kern="1200" normalizeH="0" noProof="0" dirty="0" smtClean="0">
                <a:ln w="11430"/>
                <a:solidFill>
                  <a:srgbClr val="FFFF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ook Antiqua" pitchFamily="18" charset="0"/>
              </a:rPr>
              <a:t>-</a:t>
            </a:r>
            <a:r>
              <a:rPr kumimoji="0" lang="en-US" sz="2000" b="1" i="1" u="none" strike="noStrike" kern="1200" normalizeH="0" baseline="0" noProof="0" dirty="0" smtClean="0">
                <a:ln w="11430"/>
                <a:solidFill>
                  <a:srgbClr val="FFFF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ook Antiqua" pitchFamily="18" charset="0"/>
              </a:rPr>
              <a:t> M/s EKK &amp;Co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1" i="1" u="none" strike="noStrike" kern="1200" normalizeH="0" baseline="0" noProof="0" dirty="0" smtClean="0">
                <a:ln w="11430"/>
                <a:solidFill>
                  <a:srgbClr val="FFFF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ook Antiqua" pitchFamily="18" charset="0"/>
              </a:rPr>
              <a:t>Flyover</a:t>
            </a:r>
            <a:r>
              <a:rPr kumimoji="0" lang="en-US" sz="2000" b="1" i="1" u="none" strike="noStrike" kern="1200" normalizeH="0" noProof="0" dirty="0" smtClean="0">
                <a:ln w="11430"/>
                <a:solidFill>
                  <a:srgbClr val="FFFF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ook Antiqua" pitchFamily="18" charset="0"/>
              </a:rPr>
              <a:t> at </a:t>
            </a:r>
            <a:r>
              <a:rPr kumimoji="0" lang="en-US" sz="2000" b="1" i="1" u="none" strike="noStrike" kern="1200" normalizeH="0" noProof="0" dirty="0" err="1" smtClean="0">
                <a:ln w="11430"/>
                <a:solidFill>
                  <a:srgbClr val="FFFF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ook Antiqua" pitchFamily="18" charset="0"/>
              </a:rPr>
              <a:t>Palarivattom</a:t>
            </a:r>
            <a:r>
              <a:rPr kumimoji="0" lang="en-US" sz="2000" b="1" i="1" u="none" strike="noStrike" kern="1200" normalizeH="0" noProof="0" dirty="0" smtClean="0">
                <a:ln w="11430"/>
                <a:solidFill>
                  <a:srgbClr val="FFFF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ook Antiqua" pitchFamily="18" charset="0"/>
              </a:rPr>
              <a:t> NH66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i="1" dirty="0" smtClean="0">
                <a:ln w="11430"/>
                <a:solidFill>
                  <a:srgbClr val="FFFF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                </a:t>
            </a:r>
            <a:r>
              <a:rPr kumimoji="0" lang="en-US" sz="2000" b="1" i="1" u="none" strike="noStrike" kern="1200" normalizeH="0" noProof="0" dirty="0" smtClean="0">
                <a:ln w="11430"/>
                <a:solidFill>
                  <a:srgbClr val="FFFF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ook Antiqua" pitchFamily="18" charset="0"/>
              </a:rPr>
              <a:t>(Old NH 47) Bypass 			- RDS Projects ltd</a:t>
            </a:r>
            <a:endParaRPr lang="en-US" sz="2000" b="1" i="1" dirty="0" smtClean="0">
              <a:ln w="11430"/>
              <a:solidFill>
                <a:srgbClr val="FFFF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 Antiqua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 b="1" i="1" dirty="0" smtClean="0">
                <a:ln w="11430"/>
                <a:solidFill>
                  <a:srgbClr val="FFFF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3.  ROB at </a:t>
            </a:r>
            <a:r>
              <a:rPr lang="en-US" sz="2000" b="1" i="1" dirty="0" err="1" smtClean="0">
                <a:ln w="11430"/>
                <a:solidFill>
                  <a:srgbClr val="FFFF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Aloor</a:t>
            </a:r>
            <a:r>
              <a:rPr lang="en-US" sz="2000" b="1" i="1" dirty="0" smtClean="0">
                <a:ln w="11430"/>
                <a:solidFill>
                  <a:srgbClr val="FFFF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 Mala			              - M/s CVCC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1" u="none" strike="noStrike" kern="1200" normalizeH="0" baseline="0" noProof="0" dirty="0" smtClean="0">
                <a:ln w="11430"/>
                <a:solidFill>
                  <a:srgbClr val="FFFF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ook Antiqua" pitchFamily="18" charset="0"/>
              </a:rPr>
              <a:t>4.  ROB at </a:t>
            </a:r>
            <a:r>
              <a:rPr kumimoji="0" lang="en-US" sz="2000" b="1" i="1" u="none" strike="noStrike" kern="1200" normalizeH="0" baseline="0" noProof="0" dirty="0" err="1" smtClean="0">
                <a:ln w="11430"/>
                <a:solidFill>
                  <a:srgbClr val="FFFF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ook Antiqua" pitchFamily="18" charset="0"/>
              </a:rPr>
              <a:t>Angadipuram</a:t>
            </a:r>
            <a:r>
              <a:rPr kumimoji="0" lang="en-US" sz="2000" b="1" i="1" u="none" strike="noStrike" kern="1200" normalizeH="0" baseline="0" noProof="0" dirty="0" smtClean="0">
                <a:ln w="11430"/>
                <a:solidFill>
                  <a:srgbClr val="FFFF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ook Antiqua" pitchFamily="18" charset="0"/>
              </a:rPr>
              <a:t> 			-M/s</a:t>
            </a:r>
            <a:r>
              <a:rPr kumimoji="0" lang="en-US" sz="2000" b="1" i="1" u="none" strike="noStrike" kern="1200" normalizeH="0" noProof="0" dirty="0" smtClean="0">
                <a:ln w="11430"/>
                <a:solidFill>
                  <a:srgbClr val="FFFF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ook Antiqua" pitchFamily="18" charset="0"/>
              </a:rPr>
              <a:t> CVCC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 b="1" i="1" dirty="0" smtClean="0">
                <a:ln w="11430"/>
                <a:solidFill>
                  <a:srgbClr val="FFFF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5.  Airport Seaport Road-</a:t>
            </a:r>
            <a:r>
              <a:rPr lang="en-US" sz="2000" b="1" i="1" dirty="0" err="1" smtClean="0">
                <a:ln w="11430"/>
                <a:solidFill>
                  <a:srgbClr val="FFFF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PhaseII</a:t>
            </a:r>
            <a:r>
              <a:rPr lang="en-US" sz="2000" b="1" i="1" dirty="0" smtClean="0">
                <a:ln w="11430"/>
                <a:solidFill>
                  <a:srgbClr val="FFFF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-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 b="1" i="1" dirty="0" smtClean="0">
                <a:ln w="11430"/>
                <a:solidFill>
                  <a:srgbClr val="FFFF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                  Two River Bridges  			- M/s CVCC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 b="1" i="1" dirty="0" smtClean="0">
                <a:ln w="11430"/>
                <a:solidFill>
                  <a:srgbClr val="FFFF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6.  ROB at </a:t>
            </a:r>
            <a:r>
              <a:rPr lang="en-US" sz="2000" b="1" i="1" dirty="0" err="1" smtClean="0">
                <a:ln w="11430"/>
                <a:solidFill>
                  <a:srgbClr val="FFFF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Kumaranelloor</a:t>
            </a:r>
            <a:r>
              <a:rPr lang="en-US" sz="2000" b="1" i="1" dirty="0" smtClean="0">
                <a:ln w="11430"/>
                <a:solidFill>
                  <a:srgbClr val="FFFF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			- </a:t>
            </a:r>
            <a:r>
              <a:rPr lang="en-US" sz="2000" b="1" i="1" dirty="0" err="1" smtClean="0">
                <a:ln w="11430"/>
                <a:solidFill>
                  <a:srgbClr val="FFFF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Shri</a:t>
            </a:r>
            <a:r>
              <a:rPr lang="en-US" sz="2000" b="1" i="1" dirty="0" smtClean="0">
                <a:ln w="11430"/>
                <a:solidFill>
                  <a:srgbClr val="FFFF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. </a:t>
            </a:r>
            <a:r>
              <a:rPr lang="en-US" sz="2000" b="1" i="1" dirty="0" err="1" smtClean="0">
                <a:ln w="11430"/>
                <a:solidFill>
                  <a:srgbClr val="FFFF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K.N.Madhusudhanan</a:t>
            </a:r>
            <a:endParaRPr lang="en-US" sz="2000" b="1" i="1" dirty="0" smtClean="0">
              <a:ln w="11430"/>
              <a:solidFill>
                <a:srgbClr val="FFFF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 Antiqua" pitchFamily="18" charset="0"/>
            </a:endParaRPr>
          </a:p>
          <a:p>
            <a:pPr marL="457200" indent="-457200">
              <a:spcBef>
                <a:spcPct val="20000"/>
              </a:spcBef>
              <a:defRPr/>
            </a:pPr>
            <a:r>
              <a:rPr lang="en-US" sz="2000" b="1" i="1" dirty="0" smtClean="0">
                <a:ln w="11430"/>
                <a:solidFill>
                  <a:srgbClr val="FFFF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7.  ROB at </a:t>
            </a:r>
            <a:r>
              <a:rPr lang="en-US" sz="2000" b="1" i="1" dirty="0" err="1" smtClean="0">
                <a:ln w="11430"/>
                <a:solidFill>
                  <a:srgbClr val="FFFF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Kunjippalli</a:t>
            </a:r>
            <a:r>
              <a:rPr lang="en-US" sz="2000" b="1" i="1" dirty="0" smtClean="0">
                <a:ln w="11430"/>
                <a:solidFill>
                  <a:srgbClr val="FFFF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			              - M/s Skilled</a:t>
            </a:r>
          </a:p>
          <a:p>
            <a:pPr marL="457200" indent="-457200">
              <a:spcBef>
                <a:spcPct val="20000"/>
              </a:spcBef>
              <a:defRPr/>
            </a:pPr>
            <a:r>
              <a:rPr lang="en-US" sz="2000" b="1" i="1" dirty="0" smtClean="0">
                <a:ln w="11430"/>
                <a:solidFill>
                  <a:srgbClr val="FFFF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8.  ROB at </a:t>
            </a:r>
            <a:r>
              <a:rPr lang="en-US" sz="2000" b="1" i="1" dirty="0" err="1" smtClean="0">
                <a:ln w="11430"/>
                <a:solidFill>
                  <a:srgbClr val="FFFF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Eroor</a:t>
            </a:r>
            <a:r>
              <a:rPr lang="en-US" sz="2000" b="1" i="1" dirty="0" smtClean="0">
                <a:ln w="11430"/>
                <a:solidFill>
                  <a:srgbClr val="FFFF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				- M/s Skilled</a:t>
            </a:r>
          </a:p>
          <a:p>
            <a:pPr marL="342900" indent="-342900">
              <a:spcBef>
                <a:spcPct val="20000"/>
              </a:spcBef>
              <a:buFontTx/>
              <a:buAutoNum type="arabicPeriod"/>
              <a:defRPr/>
            </a:pPr>
            <a:endParaRPr lang="en-US" sz="2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 Antiqua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000" b="1" i="0" u="none" strike="noStrike" kern="1200" normalizeH="0" baseline="0" noProof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Book Antiqua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000" b="1" i="0" u="none" strike="noStrike" kern="1200" normalizeH="0" baseline="0" noProof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Book Antiqua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normalizeH="0" baseline="0" noProof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Book Antiqua" pitchFamily="18" charset="0"/>
            </a:endParaRP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7"/>
          <p:cNvSpPr>
            <a:spLocks noChangeArrowheads="1"/>
          </p:cNvSpPr>
          <p:nvPr/>
        </p:nvSpPr>
        <p:spPr bwMode="auto">
          <a:xfrm>
            <a:off x="900113" y="3078163"/>
            <a:ext cx="147478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33795" name="Rectangle 20"/>
          <p:cNvSpPr>
            <a:spLocks noChangeArrowheads="1"/>
          </p:cNvSpPr>
          <p:nvPr/>
        </p:nvSpPr>
        <p:spPr bwMode="auto">
          <a:xfrm>
            <a:off x="900113" y="3078163"/>
            <a:ext cx="16287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0"/>
            <a:ext cx="9144000" cy="1000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FFFFFF"/>
                </a:solidFill>
                <a:cs typeface="Arial" charset="0"/>
              </a:rPr>
              <a:t>ROB AT ANGADIPURAM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FFFFFF"/>
                </a:solidFill>
                <a:cs typeface="Arial" charset="0"/>
              </a:rPr>
              <a:t>PROGRESS PHOTOS – 30.04.2015</a:t>
            </a:r>
            <a:endParaRPr lang="en-IN" sz="2000" b="1" kern="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348" y="507207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Girder P3-P4 </a:t>
            </a:r>
            <a:endParaRPr lang="en-IN" dirty="0"/>
          </a:p>
        </p:txBody>
      </p:sp>
      <p:sp>
        <p:nvSpPr>
          <p:cNvPr id="12" name="TextBox 11"/>
          <p:cNvSpPr txBox="1"/>
          <p:nvPr/>
        </p:nvSpPr>
        <p:spPr>
          <a:xfrm>
            <a:off x="3929058" y="557214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Pier Cap P10 &amp; P9</a:t>
            </a:r>
            <a:endParaRPr lang="en-IN" dirty="0"/>
          </a:p>
        </p:txBody>
      </p:sp>
      <p:pic>
        <p:nvPicPr>
          <p:cNvPr id="13" name="Picture 12" descr="Girder P3-P4 span  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643182"/>
            <a:ext cx="3048000" cy="2286000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4" name="Picture 13" descr="Pier P10 and Piercap P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6182" y="2285992"/>
            <a:ext cx="2286000" cy="3048000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Picture 14" descr="Pier P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72264" y="2285992"/>
            <a:ext cx="2286000" cy="3048000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6715140" y="557214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Pier Cap P6</a:t>
            </a:r>
            <a:endParaRPr lang="en-IN" dirty="0"/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8728" y="2143116"/>
            <a:ext cx="65008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6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Airport Seaport Road Phase II to Construction of Two River Bridges across </a:t>
            </a:r>
            <a:r>
              <a:rPr lang="en-US" sz="3600" b="1" kern="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Periyar</a:t>
            </a:r>
            <a:r>
              <a:rPr lang="en-US" sz="36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-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7"/>
          <p:cNvSpPr>
            <a:spLocks noChangeArrowheads="1"/>
          </p:cNvSpPr>
          <p:nvPr/>
        </p:nvSpPr>
        <p:spPr bwMode="auto">
          <a:xfrm>
            <a:off x="900113" y="3078163"/>
            <a:ext cx="147478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35843" name="Rectangle 20"/>
          <p:cNvSpPr>
            <a:spLocks noChangeArrowheads="1"/>
          </p:cNvSpPr>
          <p:nvPr/>
        </p:nvSpPr>
        <p:spPr bwMode="auto">
          <a:xfrm>
            <a:off x="900113" y="3078163"/>
            <a:ext cx="16287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0"/>
            <a:ext cx="9144000" cy="100012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FFFFFF"/>
                </a:solidFill>
                <a:cs typeface="Arial" charset="0"/>
              </a:rPr>
              <a:t>Airport Seaport Road Phase II to Construction of Two River Bridges across </a:t>
            </a:r>
            <a:r>
              <a:rPr lang="en-US" sz="2000" b="1" kern="0" dirty="0" err="1" smtClean="0">
                <a:solidFill>
                  <a:srgbClr val="FFFFFF"/>
                </a:solidFill>
                <a:cs typeface="Arial" charset="0"/>
              </a:rPr>
              <a:t>Periyar</a:t>
            </a:r>
            <a:r>
              <a:rPr lang="en-US" sz="2000" b="1" kern="0" dirty="0" smtClean="0">
                <a:solidFill>
                  <a:srgbClr val="FFFFFF"/>
                </a:solidFill>
                <a:cs typeface="Arial" charset="0"/>
              </a:rPr>
              <a:t>- Progress Graph -30.04.2015</a:t>
            </a:r>
            <a:endParaRPr lang="en-IN" sz="2000" b="1" kern="0" dirty="0" smtClean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6" name="Picture 5" descr="PROGRESS-29.4.201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22" y="1124659"/>
            <a:ext cx="8019048" cy="5376176"/>
          </a:xfrm>
          <a:prstGeom prst="rect">
            <a:avLst/>
          </a:prstGeom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7"/>
          <p:cNvSpPr>
            <a:spLocks noChangeArrowheads="1"/>
          </p:cNvSpPr>
          <p:nvPr/>
        </p:nvSpPr>
        <p:spPr bwMode="auto">
          <a:xfrm>
            <a:off x="900113" y="3078163"/>
            <a:ext cx="147478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37891" name="Rectangle 20"/>
          <p:cNvSpPr>
            <a:spLocks noChangeArrowheads="1"/>
          </p:cNvSpPr>
          <p:nvPr/>
        </p:nvSpPr>
        <p:spPr bwMode="auto">
          <a:xfrm>
            <a:off x="900113" y="3078163"/>
            <a:ext cx="16287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-24"/>
            <a:ext cx="9144000" cy="100012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FFFFFF"/>
                </a:solidFill>
                <a:cs typeface="Arial" charset="0"/>
              </a:rPr>
              <a:t>5.ONGOING </a:t>
            </a:r>
            <a:r>
              <a:rPr lang="en-US" sz="2000" b="1" kern="0" dirty="0">
                <a:solidFill>
                  <a:srgbClr val="FFFFFF"/>
                </a:solidFill>
                <a:cs typeface="Arial" charset="0"/>
              </a:rPr>
              <a:t>PROJECT-PROGRESS REPORT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rgbClr val="FFFFFF"/>
                </a:solidFill>
                <a:cs typeface="Arial" charset="0"/>
              </a:rPr>
              <a:t>Airport Seaport Road </a:t>
            </a:r>
            <a:r>
              <a:rPr lang="en-US" sz="2000" b="1" kern="0" dirty="0" smtClean="0">
                <a:solidFill>
                  <a:srgbClr val="FFFFFF"/>
                </a:solidFill>
                <a:cs typeface="Arial" charset="0"/>
              </a:rPr>
              <a:t>Airport Seaport Road Phase II to Construction of Two River Bridges across </a:t>
            </a:r>
            <a:r>
              <a:rPr lang="en-US" sz="2000" b="1" kern="0" dirty="0" err="1" smtClean="0">
                <a:solidFill>
                  <a:srgbClr val="FFFFFF"/>
                </a:solidFill>
                <a:cs typeface="Arial" charset="0"/>
              </a:rPr>
              <a:t>Periyar</a:t>
            </a:r>
            <a:r>
              <a:rPr lang="en-US" sz="2000" b="1" kern="0" dirty="0" smtClean="0">
                <a:solidFill>
                  <a:srgbClr val="FFFFFF"/>
                </a:solidFill>
                <a:cs typeface="Arial" charset="0"/>
              </a:rPr>
              <a:t>- 30.04.2015</a:t>
            </a:r>
            <a:endParaRPr lang="en-IN" sz="2000" b="1" kern="0" dirty="0" smtClean="0">
              <a:solidFill>
                <a:srgbClr val="FFFFFF"/>
              </a:solidFill>
              <a:cs typeface="Arial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FFFFFF"/>
                </a:solidFill>
                <a:cs typeface="Arial" charset="0"/>
              </a:rPr>
              <a:t>Airport Seaport Road Phase II to Construction of Two River Bridges</a:t>
            </a:r>
            <a:endParaRPr lang="en-IN" sz="2000" b="1" kern="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0" y="0"/>
            <a:ext cx="9144000" cy="100012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FFFFFF"/>
                </a:solidFill>
                <a:cs typeface="Arial" charset="0"/>
              </a:rPr>
              <a:t>Airport Seaport Road Phase II to Construction of Two River Bridges across </a:t>
            </a:r>
            <a:r>
              <a:rPr lang="en-US" sz="2000" b="1" kern="0" dirty="0" err="1" smtClean="0">
                <a:solidFill>
                  <a:srgbClr val="FFFFFF"/>
                </a:solidFill>
                <a:cs typeface="Arial" charset="0"/>
              </a:rPr>
              <a:t>Periyar</a:t>
            </a:r>
            <a:r>
              <a:rPr lang="en-US" sz="2000" b="1" kern="0" dirty="0" smtClean="0">
                <a:solidFill>
                  <a:srgbClr val="FFFFFF"/>
                </a:solidFill>
                <a:cs typeface="Arial" charset="0"/>
              </a:rPr>
              <a:t>- Progress Report -30.04.2015</a:t>
            </a:r>
            <a:endParaRPr lang="en-IN" sz="2000" b="1" kern="0" dirty="0" smtClean="0">
              <a:solidFill>
                <a:srgbClr val="FFFFFF"/>
              </a:solidFill>
              <a:cs typeface="Arial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00034" y="1214422"/>
          <a:ext cx="7347367" cy="5500702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570208"/>
                <a:gridCol w="1294849"/>
                <a:gridCol w="700881"/>
                <a:gridCol w="703850"/>
                <a:gridCol w="703850"/>
                <a:gridCol w="617726"/>
                <a:gridCol w="653362"/>
                <a:gridCol w="629603"/>
                <a:gridCol w="772157"/>
                <a:gridCol w="700881"/>
              </a:tblGrid>
              <a:tr h="9263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1" u="none" strike="noStrike" dirty="0" err="1" smtClean="0"/>
                        <a:t>Sl</a:t>
                      </a:r>
                      <a:r>
                        <a:rPr lang="en-IN" sz="1100" b="1" u="none" strike="noStrike" dirty="0" smtClean="0"/>
                        <a:t> </a:t>
                      </a:r>
                      <a:r>
                        <a:rPr lang="en-IN" sz="1100" b="1" u="none" strike="noStrike" dirty="0"/>
                        <a:t>No 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1" u="none" strike="noStrike" dirty="0"/>
                        <a:t>Activity Description 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1" u="none" strike="noStrike" dirty="0"/>
                        <a:t>Total Quantity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u="none" strike="noStrike" dirty="0"/>
                        <a:t>Cumulative progress upto </a:t>
                      </a:r>
                      <a:r>
                        <a:rPr lang="pt-BR" sz="1100" b="1" u="none" strike="noStrike" dirty="0" smtClean="0"/>
                        <a:t> April 15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1" u="none" strike="noStrike" dirty="0"/>
                        <a:t>Balance  work up to </a:t>
                      </a:r>
                      <a:r>
                        <a:rPr lang="pt-BR" sz="1100" b="1" u="none" strike="noStrike" dirty="0" smtClean="0"/>
                        <a:t>April 15</a:t>
                      </a:r>
                      <a:endParaRPr lang="en-IN" sz="1100" b="1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1" u="none" strike="noStrike" dirty="0"/>
                        <a:t>Cumulative delay in days from Baseline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1" u="none" strike="noStrike" dirty="0"/>
                        <a:t>Work  planned for </a:t>
                      </a:r>
                      <a:r>
                        <a:rPr lang="pt-BR" sz="1100" b="1" u="none" strike="noStrike" dirty="0" smtClean="0"/>
                        <a:t>April</a:t>
                      </a:r>
                      <a:r>
                        <a:rPr lang="pt-BR" sz="1100" b="1" u="none" strike="noStrike" baseline="0" dirty="0" smtClean="0"/>
                        <a:t> </a:t>
                      </a:r>
                      <a:r>
                        <a:rPr lang="pt-BR" sz="1100" b="1" u="none" strike="noStrike" dirty="0" smtClean="0"/>
                        <a:t>15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1" u="none" strike="noStrike" dirty="0"/>
                        <a:t>Actual work </a:t>
                      </a:r>
                      <a:r>
                        <a:rPr lang="en-IN" sz="1100" b="1" u="none" strike="noStrike" dirty="0" smtClean="0"/>
                        <a:t>done-</a:t>
                      </a:r>
                      <a:r>
                        <a:rPr lang="pt-BR" sz="1100" b="1" u="none" strike="noStrike" dirty="0" smtClean="0"/>
                        <a:t>April</a:t>
                      </a:r>
                      <a:r>
                        <a:rPr lang="pt-BR" sz="1100" b="1" u="none" strike="noStrike" baseline="0" dirty="0" smtClean="0"/>
                        <a:t> </a:t>
                      </a:r>
                      <a:r>
                        <a:rPr lang="pt-BR" sz="1100" b="1" u="none" strike="noStrike" dirty="0" smtClean="0"/>
                        <a:t>15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1" u="none" strike="noStrike" dirty="0"/>
                        <a:t>Delay in Qty in </a:t>
                      </a:r>
                      <a:r>
                        <a:rPr lang="pt-BR" sz="1100" b="1" u="none" strike="noStrike" dirty="0" smtClean="0"/>
                        <a:t>April</a:t>
                      </a:r>
                      <a:r>
                        <a:rPr lang="pt-BR" sz="1100" b="1" u="none" strike="noStrike" baseline="0" dirty="0" smtClean="0"/>
                        <a:t> </a:t>
                      </a:r>
                      <a:r>
                        <a:rPr lang="pt-BR" sz="1100" b="1" u="none" strike="noStrike" dirty="0" smtClean="0"/>
                        <a:t>15</a:t>
                      </a:r>
                      <a:endParaRPr lang="en-IN" sz="1100" b="1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1" u="none" strike="noStrike" dirty="0"/>
                        <a:t>Remarks 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ctr"/>
                </a:tc>
              </a:tr>
              <a:tr h="21435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/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100" u="none" strike="noStrike" dirty="0"/>
                        <a:t>Pile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 smtClean="0"/>
                        <a:t>73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 smtClean="0"/>
                        <a:t>69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 smtClean="0"/>
                        <a:t>4</a:t>
                      </a:r>
                      <a:endParaRPr lang="en-IN" sz="11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/>
                        <a:t> 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1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/>
                        <a:t> 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</a:tr>
              <a:tr h="244974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/>
                        <a:t>2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100" u="none" strike="noStrike" dirty="0"/>
                        <a:t>Pile Load Test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/>
                        <a:t>3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 smtClean="0"/>
                        <a:t>2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 smtClean="0"/>
                        <a:t>1</a:t>
                      </a:r>
                      <a:endParaRPr lang="en-IN" sz="11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/>
                        <a:t> 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1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/>
                        <a:t> 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</a:tr>
              <a:tr h="193734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/>
                        <a:t>3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100" u="none" strike="noStrike" dirty="0" err="1"/>
                        <a:t>Pilecap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/>
                        <a:t>18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 smtClean="0"/>
                        <a:t>17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 smtClean="0"/>
                        <a:t>1</a:t>
                      </a:r>
                      <a:endParaRPr lang="en-IN" sz="11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/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1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/>
                        <a:t> 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</a:tr>
              <a:tr h="193734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/>
                        <a:t>4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100" u="none" strike="noStrike" dirty="0"/>
                        <a:t>Pier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/>
                        <a:t>18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 smtClean="0"/>
                        <a:t>17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 smtClean="0"/>
                        <a:t>1</a:t>
                      </a:r>
                      <a:endParaRPr lang="en-IN" sz="11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/>
                        <a:t> 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1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/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</a:tr>
              <a:tr h="193734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/>
                        <a:t>5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100" u="none" strike="noStrike" dirty="0" err="1"/>
                        <a:t>Piercap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/>
                        <a:t>18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 smtClean="0"/>
                        <a:t>17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 smtClean="0"/>
                        <a:t>1</a:t>
                      </a:r>
                      <a:endParaRPr lang="en-IN" sz="11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/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1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/>
                        <a:t> 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</a:tr>
              <a:tr h="193734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 smtClean="0"/>
                        <a:t>6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100" u="none" strike="noStrike" dirty="0" smtClean="0"/>
                        <a:t>Dirt wall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 smtClean="0"/>
                        <a:t>4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 smtClean="0"/>
                        <a:t>2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 smtClean="0"/>
                        <a:t>2</a:t>
                      </a:r>
                      <a:endParaRPr lang="en-IN" sz="11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1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1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</a:tr>
              <a:tr h="523147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/>
                        <a:t>6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100" u="none" strike="noStrike" dirty="0" smtClean="0"/>
                        <a:t>Girders ( Main</a:t>
                      </a:r>
                      <a:r>
                        <a:rPr lang="en-IN" sz="1100" u="none" strike="noStrike" baseline="0" dirty="0" smtClean="0"/>
                        <a:t> Bridge)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 smtClean="0"/>
                        <a:t>48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 smtClean="0"/>
                        <a:t>34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 smtClean="0"/>
                        <a:t>14</a:t>
                      </a:r>
                      <a:endParaRPr lang="en-IN" sz="11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/>
                        <a:t> 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4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4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1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</a:tr>
              <a:tr h="565849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 smtClean="0"/>
                        <a:t>7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u="none" strike="noStrike" dirty="0" smtClean="0"/>
                        <a:t>Girders ( Main</a:t>
                      </a:r>
                      <a:r>
                        <a:rPr lang="en-IN" sz="1100" u="none" strike="noStrike" baseline="0" dirty="0" smtClean="0"/>
                        <a:t> Bridge) launching</a:t>
                      </a:r>
                      <a:endParaRPr lang="en-IN" sz="1100" u="none" strike="noStrike" dirty="0" smtClean="0"/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 smtClean="0"/>
                        <a:t>48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31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 smtClean="0"/>
                        <a:t>17</a:t>
                      </a:r>
                      <a:endParaRPr lang="en-IN" sz="1100" b="0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7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6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1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</a:tr>
              <a:tr h="193734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/>
                        <a:t>7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100" u="none" strike="noStrike" dirty="0" err="1" smtClean="0"/>
                        <a:t>Deckslab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 smtClean="0"/>
                        <a:t>12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4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latin typeface="Arial Narrow"/>
                        </a:rPr>
                        <a:t>8</a:t>
                      </a:r>
                      <a:endParaRPr lang="en-IN" sz="11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/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1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/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</a:tr>
              <a:tr h="37979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/>
                        <a:t>8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100" u="none" strike="noStrike" dirty="0"/>
                        <a:t>Handrails &amp; footpath slab casting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/>
                        <a:t>100%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/>
                        <a:t>0%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/>
                        <a:t>100%</a:t>
                      </a:r>
                      <a:endParaRPr lang="en-IN" sz="1100" b="0" i="0" u="none" strike="noStrike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/>
                        <a:t> 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1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1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/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</a:tr>
              <a:tr h="37979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/>
                        <a:t>9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100" u="none" strike="noStrike" dirty="0"/>
                        <a:t>Retaining Wall </a:t>
                      </a:r>
                      <a:r>
                        <a:rPr lang="en-IN" sz="1100" u="none" strike="noStrike" dirty="0" err="1"/>
                        <a:t>Aluva</a:t>
                      </a:r>
                      <a:r>
                        <a:rPr lang="en-IN" sz="1100" u="none" strike="noStrike" dirty="0"/>
                        <a:t> side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/>
                        <a:t>100%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/>
                        <a:t>0%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/>
                        <a:t>100%</a:t>
                      </a:r>
                      <a:endParaRPr lang="en-IN" sz="1100" b="0" i="0" u="none" strike="noStrike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/>
                        <a:t> 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1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/>
                        <a:t> 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</a:tr>
              <a:tr h="37979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/>
                        <a:t>10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100" u="none" strike="noStrike" dirty="0"/>
                        <a:t>Retaining Wall </a:t>
                      </a:r>
                      <a:r>
                        <a:rPr lang="en-IN" sz="1100" u="none" strike="noStrike" dirty="0" err="1"/>
                        <a:t>Thuruthu</a:t>
                      </a:r>
                      <a:r>
                        <a:rPr lang="en-IN" sz="1100" u="none" strike="noStrike" dirty="0"/>
                        <a:t> side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/>
                        <a:t>100%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/>
                        <a:t>0%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/>
                        <a:t>100%</a:t>
                      </a:r>
                      <a:endParaRPr lang="en-IN" sz="11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/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1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1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/>
                        <a:t> 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</a:tr>
              <a:tr h="193734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/>
                        <a:t>11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100" u="none" strike="noStrike" dirty="0"/>
                        <a:t>Road work </a:t>
                      </a:r>
                      <a:r>
                        <a:rPr lang="en-IN" sz="1100" u="none" strike="noStrike" dirty="0" err="1"/>
                        <a:t>Aluva</a:t>
                      </a:r>
                      <a:r>
                        <a:rPr lang="en-IN" sz="1100" u="none" strike="noStrike" dirty="0"/>
                        <a:t> side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/>
                        <a:t>100%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/>
                        <a:t>0%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/>
                        <a:t>100%</a:t>
                      </a:r>
                      <a:endParaRPr lang="en-IN" sz="1100" b="0" i="0" u="none" strike="noStrike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/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1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100" b="0" i="0" u="none" strike="noStrike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/>
                        <a:t> 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</a:tr>
              <a:tr h="37979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/>
                        <a:t>12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100" u="none" strike="noStrike" dirty="0"/>
                        <a:t>Road work </a:t>
                      </a:r>
                      <a:r>
                        <a:rPr lang="en-IN" sz="1100" u="none" strike="noStrike" dirty="0" err="1"/>
                        <a:t>Thuruthu</a:t>
                      </a:r>
                      <a:r>
                        <a:rPr lang="en-IN" sz="1100" u="none" strike="noStrike" dirty="0"/>
                        <a:t> side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/>
                        <a:t>100%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 smtClean="0"/>
                        <a:t>60%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 smtClean="0"/>
                        <a:t>40%</a:t>
                      </a:r>
                      <a:endParaRPr lang="en-IN" sz="11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/>
                        <a:t> 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1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/>
                        <a:t> 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</a:tr>
              <a:tr h="34449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 smtClean="0"/>
                        <a:t>13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100" u="none" strike="noStrike" dirty="0" smtClean="0"/>
                        <a:t>Girders ( Minor bridge)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 smtClean="0"/>
                        <a:t>16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7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 smtClean="0">
                          <a:solidFill>
                            <a:schemeClr val="tx1"/>
                          </a:solidFill>
                          <a:latin typeface="Arial Narrow"/>
                        </a:rPr>
                        <a:t>9</a:t>
                      </a:r>
                      <a:endParaRPr lang="en-IN" sz="1100" b="0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1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</a:tr>
            </a:tbl>
          </a:graphicData>
        </a:graphic>
      </p:graphicFrame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7"/>
          <p:cNvSpPr>
            <a:spLocks noChangeArrowheads="1"/>
          </p:cNvSpPr>
          <p:nvPr/>
        </p:nvSpPr>
        <p:spPr bwMode="auto">
          <a:xfrm>
            <a:off x="900113" y="3078163"/>
            <a:ext cx="147478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35843" name="Rectangle 20"/>
          <p:cNvSpPr>
            <a:spLocks noChangeArrowheads="1"/>
          </p:cNvSpPr>
          <p:nvPr/>
        </p:nvSpPr>
        <p:spPr bwMode="auto">
          <a:xfrm>
            <a:off x="900113" y="3078163"/>
            <a:ext cx="16287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-32" y="-24"/>
            <a:ext cx="9144000" cy="100012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FFFFFF"/>
                </a:solidFill>
                <a:cs typeface="Arial" charset="0"/>
              </a:rPr>
              <a:t>Airport Seaport Road Phase II to Construction of Two River Bridges across </a:t>
            </a:r>
            <a:r>
              <a:rPr lang="en-US" sz="2000" b="1" kern="0" dirty="0" err="1" smtClean="0">
                <a:solidFill>
                  <a:srgbClr val="FFFFFF"/>
                </a:solidFill>
                <a:cs typeface="Arial" charset="0"/>
              </a:rPr>
              <a:t>Periyar</a:t>
            </a:r>
            <a:r>
              <a:rPr lang="en-US" sz="2000" b="1" kern="0" dirty="0" smtClean="0">
                <a:solidFill>
                  <a:srgbClr val="FFFFFF"/>
                </a:solidFill>
                <a:cs typeface="Arial" charset="0"/>
              </a:rPr>
              <a:t>- Progress Photos-30.04.2015</a:t>
            </a:r>
            <a:endParaRPr lang="en-IN" sz="2000" b="1" kern="0" dirty="0" smtClean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8" name="Picture 17" descr="IMG-20150429-WA00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071546"/>
            <a:ext cx="3643338" cy="2406968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1" name="Picture 20" descr="IMG-20150429-WA00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1071546"/>
            <a:ext cx="3643338" cy="2406968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2" name="Picture 21" descr="WP_20150428_11_48_03_Pr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3929066"/>
            <a:ext cx="3657600" cy="2428892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3" name="Picture 22" descr="WP_20150428_11_53_20_Pr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3438" y="3857628"/>
            <a:ext cx="3657600" cy="2428892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-142908" y="3500438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Cable Profiling 34</a:t>
            </a:r>
            <a:r>
              <a:rPr lang="en-US" baseline="30000" dirty="0" smtClean="0"/>
              <a:t>th</a:t>
            </a:r>
            <a:r>
              <a:rPr lang="en-US" dirty="0" smtClean="0"/>
              <a:t> Girder (Main Bridge)</a:t>
            </a:r>
            <a:endParaRPr lang="en-IN" dirty="0"/>
          </a:p>
        </p:txBody>
      </p:sp>
      <p:sp>
        <p:nvSpPr>
          <p:cNvPr id="25" name="TextBox 24"/>
          <p:cNvSpPr txBox="1"/>
          <p:nvPr/>
        </p:nvSpPr>
        <p:spPr>
          <a:xfrm>
            <a:off x="4286248" y="3500438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Curing 4</a:t>
            </a:r>
            <a:r>
              <a:rPr lang="en-US" baseline="30000" dirty="0" smtClean="0"/>
              <a:t>th</a:t>
            </a:r>
            <a:r>
              <a:rPr lang="en-US" dirty="0" smtClean="0"/>
              <a:t> deck slab(Main Bridge)</a:t>
            </a:r>
            <a:endParaRPr lang="en-IN" dirty="0"/>
          </a:p>
        </p:txBody>
      </p:sp>
      <p:sp>
        <p:nvSpPr>
          <p:cNvPr id="26" name="TextBox 25"/>
          <p:cNvSpPr txBox="1"/>
          <p:nvPr/>
        </p:nvSpPr>
        <p:spPr>
          <a:xfrm>
            <a:off x="0" y="6357958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View from </a:t>
            </a:r>
            <a:r>
              <a:rPr lang="en-US" dirty="0" err="1" smtClean="0"/>
              <a:t>Thuruth</a:t>
            </a:r>
            <a:r>
              <a:rPr lang="en-US" dirty="0" smtClean="0"/>
              <a:t> side (Main Bridge)</a:t>
            </a:r>
            <a:endParaRPr lang="en-IN" dirty="0"/>
          </a:p>
        </p:txBody>
      </p:sp>
      <p:sp>
        <p:nvSpPr>
          <p:cNvPr id="27" name="TextBox 26"/>
          <p:cNvSpPr txBox="1"/>
          <p:nvPr/>
        </p:nvSpPr>
        <p:spPr>
          <a:xfrm>
            <a:off x="4214810" y="6357958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Launching of 30</a:t>
            </a:r>
            <a:r>
              <a:rPr lang="en-US" baseline="30000" dirty="0" smtClean="0"/>
              <a:t>th</a:t>
            </a:r>
            <a:r>
              <a:rPr lang="en-US" dirty="0" smtClean="0"/>
              <a:t> Girder (Main Bridge)</a:t>
            </a:r>
            <a:endParaRPr lang="en-IN" dirty="0"/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8728" y="2143116"/>
            <a:ext cx="6500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6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ROB AT KUMARANELLUR </a:t>
            </a: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7"/>
          <p:cNvSpPr>
            <a:spLocks noChangeArrowheads="1"/>
          </p:cNvSpPr>
          <p:nvPr/>
        </p:nvSpPr>
        <p:spPr bwMode="auto">
          <a:xfrm>
            <a:off x="900113" y="3078163"/>
            <a:ext cx="147478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3011" name="Rectangle 20"/>
          <p:cNvSpPr>
            <a:spLocks noChangeArrowheads="1"/>
          </p:cNvSpPr>
          <p:nvPr/>
        </p:nvSpPr>
        <p:spPr bwMode="auto">
          <a:xfrm>
            <a:off x="900113" y="3078163"/>
            <a:ext cx="16287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0"/>
            <a:ext cx="9144000" cy="10008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FFFFFF"/>
                </a:solidFill>
                <a:cs typeface="Arial" charset="0"/>
              </a:rPr>
              <a:t>ROB AT KUMARANELLUR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FFFFFF"/>
                </a:solidFill>
                <a:cs typeface="Arial" charset="0"/>
              </a:rPr>
              <a:t>PROGRESS GRAPH – 30.04.2015</a:t>
            </a:r>
            <a:endParaRPr lang="en-IN" sz="2000" kern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3022" name="TextBox 13"/>
          <p:cNvSpPr txBox="1">
            <a:spLocks noChangeArrowheads="1"/>
          </p:cNvSpPr>
          <p:nvPr/>
        </p:nvSpPr>
        <p:spPr bwMode="auto">
          <a:xfrm>
            <a:off x="4572000" y="6309320"/>
            <a:ext cx="3889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/>
              <a:t>              </a:t>
            </a:r>
            <a:endParaRPr lang="en-US" sz="1100" dirty="0"/>
          </a:p>
        </p:txBody>
      </p:sp>
      <p:pic>
        <p:nvPicPr>
          <p:cNvPr id="7" name="Picture 1" descr="C:\Users\USER\Desktop\PRM MINUTES\PRM JANUARY 1ST\Kumaranellur\KUMARANALLORE progress graph 30-12-2014-Model_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7"/>
          <p:cNvSpPr>
            <a:spLocks noChangeArrowheads="1"/>
          </p:cNvSpPr>
          <p:nvPr/>
        </p:nvSpPr>
        <p:spPr bwMode="auto">
          <a:xfrm>
            <a:off x="900113" y="3078163"/>
            <a:ext cx="147478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4035" name="Rectangle 20"/>
          <p:cNvSpPr>
            <a:spLocks noChangeArrowheads="1"/>
          </p:cNvSpPr>
          <p:nvPr/>
        </p:nvSpPr>
        <p:spPr bwMode="auto">
          <a:xfrm>
            <a:off x="900113" y="3078163"/>
            <a:ext cx="16287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0"/>
            <a:ext cx="9144000" cy="10008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FFFFFF"/>
                </a:solidFill>
                <a:cs typeface="Arial" charset="0"/>
              </a:rPr>
              <a:t>ROB AT KUMARANELLUR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FFFFFF"/>
                </a:solidFill>
                <a:cs typeface="Arial" charset="0"/>
              </a:rPr>
              <a:t>PROGRESS REPORT-30.04.2015</a:t>
            </a:r>
            <a:endParaRPr lang="en-IN" sz="2000" kern="0" dirty="0">
              <a:solidFill>
                <a:srgbClr val="FFFFFF"/>
              </a:solidFill>
              <a:latin typeface="+mn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4283" y="1130498"/>
          <a:ext cx="8786876" cy="5298898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637596"/>
                <a:gridCol w="1447875"/>
                <a:gridCol w="783713"/>
                <a:gridCol w="787032"/>
                <a:gridCol w="787032"/>
                <a:gridCol w="690730"/>
                <a:gridCol w="799040"/>
                <a:gridCol w="901218"/>
                <a:gridCol w="751015"/>
                <a:gridCol w="675914"/>
                <a:gridCol w="525711"/>
              </a:tblGrid>
              <a:tr h="127585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 err="1" smtClean="0"/>
                        <a:t>Sl</a:t>
                      </a:r>
                      <a:r>
                        <a:rPr lang="en-US" sz="1200" b="1" u="none" strike="noStrike" dirty="0" smtClean="0"/>
                        <a:t> </a:t>
                      </a:r>
                      <a:r>
                        <a:rPr lang="en-US" sz="1200" b="1" u="none" strike="noStrike" dirty="0"/>
                        <a:t>No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/>
                        <a:t>Activity Description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/>
                        <a:t>Total Quantity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/>
                        <a:t>Cumulative progress </a:t>
                      </a:r>
                      <a:r>
                        <a:rPr lang="en-US" sz="1200" b="1" u="none" strike="noStrike" dirty="0" smtClean="0"/>
                        <a:t>up to April 2015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/>
                        <a:t>Balance  work up to </a:t>
                      </a:r>
                      <a:r>
                        <a:rPr lang="en-US" sz="1200" b="1" u="none" strike="noStrike" dirty="0" smtClean="0"/>
                        <a:t>April 2015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/>
                        <a:t>Cumulative delay in days from Baseline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/>
                        <a:t>Work  planned for </a:t>
                      </a:r>
                      <a:r>
                        <a:rPr lang="en-US" sz="1200" b="1" u="none" strike="noStrike" dirty="0" smtClean="0"/>
                        <a:t>April 2015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/>
                        <a:t>Actual work </a:t>
                      </a:r>
                      <a:r>
                        <a:rPr lang="en-US" sz="1200" b="1" u="none" strike="noStrike" dirty="0" smtClean="0"/>
                        <a:t>done-</a:t>
                      </a:r>
                      <a:r>
                        <a:rPr lang="en-US" sz="1200" b="1" u="none" strike="noStrike" baseline="0" dirty="0" smtClean="0"/>
                        <a:t> </a:t>
                      </a:r>
                      <a:r>
                        <a:rPr lang="en-US" sz="1200" b="1" u="none" strike="noStrike" dirty="0" smtClean="0"/>
                        <a:t>April 2015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/>
                        <a:t>Delay in Qty in </a:t>
                      </a:r>
                      <a:r>
                        <a:rPr lang="en-US" sz="1200" b="1" u="none" strike="noStrike" dirty="0" smtClean="0"/>
                        <a:t>April 2015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/>
                        <a:t>Work  Planned for next Month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/>
                        <a:t>Remarks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ctr"/>
                </a:tc>
              </a:tr>
              <a:tr h="2952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/>
                        <a:t>Pile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33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33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0</a:t>
                      </a:r>
                      <a:endParaRPr lang="en-US" sz="1200" b="0" i="0" u="none" strike="noStrike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</a:tr>
              <a:tr h="33741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/>
                        <a:t>Pile Load Test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/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0</a:t>
                      </a:r>
                      <a:endParaRPr lang="en-US" sz="1200" b="0" i="0" u="none" strike="noStrike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</a:tr>
              <a:tr h="23197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Pilecap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/>
                        <a:t>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0</a:t>
                      </a:r>
                      <a:endParaRPr lang="en-US" sz="1200" b="0" i="0" u="none" strike="noStrike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</a:tr>
              <a:tr h="23197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Pier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/>
                        <a:t>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/>
                        <a:t>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</a:tr>
              <a:tr h="23197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Piercap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/>
                        <a:t>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</a:tr>
              <a:tr h="26620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Girders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 smtClean="0"/>
                        <a:t>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 Narrow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 rowSpan="2"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ctr"/>
                </a:tc>
              </a:tr>
              <a:tr h="23197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Deckslab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 smtClean="0"/>
                        <a:t>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 Narrow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142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/>
                        <a:t>Handrails </a:t>
                      </a:r>
                      <a:r>
                        <a:rPr lang="en-US" sz="1200" u="none" strike="noStrike" dirty="0" smtClean="0"/>
                        <a:t>casting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 smtClean="0"/>
                        <a:t>00</a:t>
                      </a:r>
                      <a:r>
                        <a:rPr lang="en-US" sz="1200" u="none" strike="noStrike" dirty="0"/>
                        <a:t>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 smtClean="0"/>
                        <a:t>80%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 smtClean="0"/>
                        <a:t>20%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</a:tr>
              <a:tr h="46394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/>
                        <a:t>Retaining Wall </a:t>
                      </a:r>
                      <a:r>
                        <a:rPr lang="en-US" sz="1200" u="none" strike="noStrike" dirty="0" err="1" smtClean="0"/>
                        <a:t>Kudamaloor</a:t>
                      </a:r>
                      <a:r>
                        <a:rPr lang="en-US" sz="1200" u="none" strike="noStrike" dirty="0" smtClean="0"/>
                        <a:t>  </a:t>
                      </a:r>
                      <a:r>
                        <a:rPr lang="en-US" sz="1200" u="none" strike="noStrike" dirty="0"/>
                        <a:t>side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/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 smtClean="0"/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 smtClean="0"/>
                        <a:t>0%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</a:tr>
              <a:tr h="46394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/>
                        <a:t>Retaining Wall MC Road side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100%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 smtClean="0"/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 smtClean="0"/>
                        <a:t>0%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</a:tr>
              <a:tr h="46394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Road work Kumaranellur side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100%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 smtClean="0"/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 smtClean="0"/>
                        <a:t>0%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25%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25%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latin typeface="Arial Narrow"/>
                        </a:rPr>
                        <a:t>0%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</a:tr>
              <a:tr h="38300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Road work MC ROAD side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/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 smtClean="0"/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 smtClean="0"/>
                        <a:t>0%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25%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25%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latin typeface="Arial Narrow"/>
                        </a:rPr>
                        <a:t>0%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</a:tr>
            </a:tbl>
          </a:graphicData>
        </a:graphic>
      </p:graphicFrame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7"/>
          <p:cNvSpPr>
            <a:spLocks noChangeArrowheads="1"/>
          </p:cNvSpPr>
          <p:nvPr/>
        </p:nvSpPr>
        <p:spPr bwMode="auto">
          <a:xfrm>
            <a:off x="900113" y="3078163"/>
            <a:ext cx="147478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1987" name="Rectangle 20"/>
          <p:cNvSpPr>
            <a:spLocks noChangeArrowheads="1"/>
          </p:cNvSpPr>
          <p:nvPr/>
        </p:nvSpPr>
        <p:spPr bwMode="auto">
          <a:xfrm>
            <a:off x="900113" y="3078163"/>
            <a:ext cx="16287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0" y="0"/>
            <a:ext cx="9144000" cy="10008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cmpd="dbl">
            <a:solidFill>
              <a:srgbClr val="5F0A0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FFFFFF"/>
                </a:solidFill>
                <a:cs typeface="Arial" charset="0"/>
              </a:rPr>
              <a:t>ROB AT </a:t>
            </a:r>
            <a:r>
              <a:rPr lang="en-US" sz="2000" b="1" kern="0" dirty="0">
                <a:solidFill>
                  <a:srgbClr val="FFFFFF"/>
                </a:solidFill>
                <a:cs typeface="Arial" charset="0"/>
              </a:rPr>
              <a:t>KUMARANELLUR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rgbClr val="FFFFFF"/>
                </a:solidFill>
                <a:cs typeface="Arial" charset="0"/>
              </a:rPr>
              <a:t>PROGRESS </a:t>
            </a:r>
            <a:r>
              <a:rPr lang="en-US" sz="2000" b="1" kern="0" dirty="0" smtClean="0">
                <a:solidFill>
                  <a:srgbClr val="FFFFFF"/>
                </a:solidFill>
                <a:cs typeface="Arial" charset="0"/>
              </a:rPr>
              <a:t>PHOTOS-  30.04.2015</a:t>
            </a:r>
            <a:endParaRPr lang="en-IN" sz="2000" b="1" kern="0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9" name="Picture 8" descr="IMG_07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285860"/>
            <a:ext cx="3108960" cy="2331720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Picture 9" descr="IMG_07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0694" y="1285860"/>
            <a:ext cx="3108960" cy="2331720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" name="Picture 10" descr="IMG_076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3040372" y="3923370"/>
            <a:ext cx="3108960" cy="2331720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6143636" y="5143512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Black topping completed</a:t>
            </a:r>
            <a:endParaRPr lang="en-IN" b="1" dirty="0"/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8728" y="2143116"/>
            <a:ext cx="6500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6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ROB AT KUNHIPALLI- </a:t>
            </a: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8728" y="1571612"/>
            <a:ext cx="65008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UP GRADATION OF AIRPORT SEAPORT ROAD TO FOUR LANE -PHASE I 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7"/>
          <p:cNvSpPr>
            <a:spLocks noChangeArrowheads="1"/>
          </p:cNvSpPr>
          <p:nvPr/>
        </p:nvSpPr>
        <p:spPr bwMode="auto">
          <a:xfrm>
            <a:off x="900113" y="3078163"/>
            <a:ext cx="147478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35843" name="Rectangle 20"/>
          <p:cNvSpPr>
            <a:spLocks noChangeArrowheads="1"/>
          </p:cNvSpPr>
          <p:nvPr/>
        </p:nvSpPr>
        <p:spPr bwMode="auto">
          <a:xfrm>
            <a:off x="900113" y="3078163"/>
            <a:ext cx="16287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0"/>
            <a:ext cx="9144000" cy="1000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FFFFFF"/>
                </a:solidFill>
                <a:cs typeface="Arial" charset="0"/>
              </a:rPr>
              <a:t>ROB AT KUNHIPALLI-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FFFFFF"/>
                </a:solidFill>
                <a:cs typeface="Arial" charset="0"/>
              </a:rPr>
              <a:t>PROGRESS  GRAPH 30.04.2015</a:t>
            </a:r>
            <a:endParaRPr lang="en-IN" sz="2000" kern="0" dirty="0">
              <a:solidFill>
                <a:srgbClr val="FFFFFF"/>
              </a:solidFill>
            </a:endParaRPr>
          </a:p>
        </p:txBody>
      </p:sp>
      <p:pic>
        <p:nvPicPr>
          <p:cNvPr id="6" name="Picture 5" descr="Kunjippall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1246261"/>
            <a:ext cx="7125145" cy="5064999"/>
          </a:xfrm>
          <a:prstGeom prst="rect">
            <a:avLst/>
          </a:prstGeom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7"/>
          <p:cNvSpPr>
            <a:spLocks noChangeArrowheads="1"/>
          </p:cNvSpPr>
          <p:nvPr/>
        </p:nvSpPr>
        <p:spPr bwMode="auto">
          <a:xfrm>
            <a:off x="900113" y="3078163"/>
            <a:ext cx="147478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4035" name="Rectangle 20"/>
          <p:cNvSpPr>
            <a:spLocks noChangeArrowheads="1"/>
          </p:cNvSpPr>
          <p:nvPr/>
        </p:nvSpPr>
        <p:spPr bwMode="auto">
          <a:xfrm>
            <a:off x="900113" y="3078163"/>
            <a:ext cx="16287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0"/>
            <a:ext cx="9144000" cy="1000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FFFFFF"/>
                </a:solidFill>
                <a:cs typeface="Arial" charset="0"/>
              </a:rPr>
              <a:t>7.ONGOING </a:t>
            </a:r>
            <a:r>
              <a:rPr lang="en-US" sz="2000" b="1" kern="0" dirty="0">
                <a:solidFill>
                  <a:srgbClr val="FFFFFF"/>
                </a:solidFill>
                <a:cs typeface="Arial" charset="0"/>
              </a:rPr>
              <a:t>PROJECT-PROGRESS REPORT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rgbClr val="FFFFFF"/>
                </a:solidFill>
                <a:cs typeface="Arial" charset="0"/>
              </a:rPr>
              <a:t>ROB AT </a:t>
            </a:r>
            <a:r>
              <a:rPr lang="en-US" sz="2000" b="1" kern="0" dirty="0" smtClean="0">
                <a:solidFill>
                  <a:srgbClr val="FFFFFF"/>
                </a:solidFill>
                <a:cs typeface="Arial" charset="0"/>
              </a:rPr>
              <a:t>KUNHIPALLI- 30.04.2015</a:t>
            </a:r>
            <a:endParaRPr lang="en-IN" sz="2000" kern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0" y="0"/>
            <a:ext cx="9144000" cy="1000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FFFFFF"/>
                </a:solidFill>
                <a:cs typeface="Arial" charset="0"/>
              </a:rPr>
              <a:t>ROB AT KUNHIPALLI-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FFFFFF"/>
                </a:solidFill>
                <a:cs typeface="Arial" charset="0"/>
              </a:rPr>
              <a:t>PROGRESS  REPORT - 30.04.2015</a:t>
            </a:r>
            <a:endParaRPr lang="en-IN" sz="2000" kern="0" dirty="0">
              <a:solidFill>
                <a:srgbClr val="FFFFFF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14282" y="1142984"/>
          <a:ext cx="8715433" cy="533487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632412"/>
                <a:gridCol w="1436103"/>
                <a:gridCol w="777341"/>
                <a:gridCol w="780633"/>
                <a:gridCol w="780633"/>
                <a:gridCol w="685114"/>
                <a:gridCol w="724639"/>
                <a:gridCol w="698288"/>
                <a:gridCol w="856392"/>
                <a:gridCol w="566537"/>
                <a:gridCol w="777341"/>
              </a:tblGrid>
              <a:tr h="90445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1" u="none" strike="noStrike" dirty="0" err="1" smtClean="0"/>
                        <a:t>Sl</a:t>
                      </a:r>
                      <a:r>
                        <a:rPr lang="en-IN" sz="1100" b="1" u="none" strike="noStrike" dirty="0" smtClean="0"/>
                        <a:t> </a:t>
                      </a:r>
                      <a:r>
                        <a:rPr lang="en-IN" sz="1100" b="1" u="none" strike="noStrike" dirty="0"/>
                        <a:t>No 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1" u="none" strike="noStrike" dirty="0"/>
                        <a:t>Activity Description 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1" u="none" strike="noStrike" dirty="0"/>
                        <a:t>Total Quantity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u="none" strike="noStrike" dirty="0"/>
                        <a:t>Cumulative progress upto </a:t>
                      </a:r>
                      <a:r>
                        <a:rPr lang="pt-BR" sz="1100" b="1" u="none" strike="noStrike" dirty="0" smtClean="0"/>
                        <a:t> April</a:t>
                      </a:r>
                      <a:r>
                        <a:rPr lang="pt-BR" sz="1100" b="1" u="none" strike="noStrike" baseline="0" dirty="0" smtClean="0"/>
                        <a:t> </a:t>
                      </a:r>
                      <a:r>
                        <a:rPr lang="pt-BR" sz="1100" b="1" u="none" strike="noStrike" dirty="0" smtClean="0"/>
                        <a:t>15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1" u="none" strike="noStrike" dirty="0"/>
                        <a:t>Balance  work up to </a:t>
                      </a:r>
                      <a:r>
                        <a:rPr lang="pt-BR" sz="1100" b="1" u="none" strike="noStrike" dirty="0" smtClean="0"/>
                        <a:t>April</a:t>
                      </a:r>
                      <a:r>
                        <a:rPr lang="pt-BR" sz="1100" b="1" u="none" strike="noStrike" baseline="0" dirty="0" smtClean="0"/>
                        <a:t> </a:t>
                      </a:r>
                      <a:r>
                        <a:rPr lang="pt-BR" sz="1100" b="1" u="none" strike="noStrike" dirty="0" smtClean="0"/>
                        <a:t>15</a:t>
                      </a:r>
                      <a:endParaRPr lang="en-IN" sz="1100" b="1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1" u="none" strike="noStrike" dirty="0"/>
                        <a:t>Cumulative delay in days from Baseline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1" u="none" strike="noStrike" dirty="0"/>
                        <a:t>Work  planned for </a:t>
                      </a:r>
                      <a:r>
                        <a:rPr lang="pt-BR" sz="1100" b="1" u="none" strike="noStrike" dirty="0" smtClean="0"/>
                        <a:t>April</a:t>
                      </a:r>
                      <a:r>
                        <a:rPr lang="pt-BR" sz="1100" b="1" u="none" strike="noStrike" baseline="0" dirty="0" smtClean="0"/>
                        <a:t> </a:t>
                      </a:r>
                      <a:r>
                        <a:rPr lang="pt-BR" sz="1100" b="1" u="none" strike="noStrike" dirty="0" smtClean="0"/>
                        <a:t>15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1" u="none" strike="noStrike" dirty="0"/>
                        <a:t>Actual work </a:t>
                      </a:r>
                      <a:r>
                        <a:rPr lang="en-IN" sz="1100" b="1" u="none" strike="noStrike" dirty="0" smtClean="0"/>
                        <a:t>done-</a:t>
                      </a:r>
                      <a:r>
                        <a:rPr lang="pt-BR" sz="1100" b="1" u="none" strike="noStrike" dirty="0" smtClean="0"/>
                        <a:t>April</a:t>
                      </a:r>
                      <a:r>
                        <a:rPr lang="pt-BR" sz="1100" b="1" u="none" strike="noStrike" baseline="0" dirty="0" smtClean="0"/>
                        <a:t> </a:t>
                      </a:r>
                      <a:r>
                        <a:rPr lang="pt-BR" sz="1100" b="1" u="none" strike="noStrike" dirty="0" smtClean="0"/>
                        <a:t>15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1" u="none" strike="noStrike" dirty="0"/>
                        <a:t>Delay in Qty in </a:t>
                      </a:r>
                      <a:r>
                        <a:rPr lang="pt-BR" sz="1100" b="1" u="none" strike="noStrike" dirty="0" smtClean="0"/>
                        <a:t>April</a:t>
                      </a:r>
                      <a:r>
                        <a:rPr lang="pt-BR" sz="1100" b="1" u="none" strike="noStrike" baseline="0" dirty="0" smtClean="0"/>
                        <a:t> </a:t>
                      </a:r>
                      <a:r>
                        <a:rPr lang="pt-BR" sz="1100" b="1" u="none" strike="noStrike" dirty="0" smtClean="0"/>
                        <a:t>15</a:t>
                      </a:r>
                      <a:endParaRPr lang="en-IN" sz="1100" b="1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N" sz="11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1" u="none" strike="noStrike" dirty="0"/>
                        <a:t>Remarks 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ctr"/>
                </a:tc>
              </a:tr>
              <a:tr h="20929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/>
                        <a:t>Pile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 smtClean="0"/>
                        <a:t>60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60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 Narrow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</a:tr>
              <a:tr h="23919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/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/>
                        <a:t>Pile Load Test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</a:tr>
              <a:tr h="16444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Pilecap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 Narrow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</a:tr>
              <a:tr h="16444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Pier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 smtClean="0"/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 Narrow"/>
                        </a:rPr>
                        <a:t>.0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</a:tr>
              <a:tr h="16444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Piercap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 smtClean="0"/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 Narrow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</a:tr>
              <a:tr h="32889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Girders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 smtClean="0"/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 smtClean="0"/>
                        <a:t>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 Narrow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 rowSpan="2"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ctr"/>
                </a:tc>
              </a:tr>
              <a:tr h="16444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Deckslab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 smtClean="0"/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 smtClean="0"/>
                        <a:t>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 Narrow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889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/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Handrails &amp; footpath slab casting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100%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 smtClean="0"/>
                        <a:t>25%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smtClean="0">
                          <a:solidFill>
                            <a:schemeClr val="tx1"/>
                          </a:solidFill>
                        </a:rPr>
                        <a:t>75%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</a:tr>
              <a:tr h="32889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/>
                        <a:t>Retaining Wall </a:t>
                      </a:r>
                      <a:r>
                        <a:rPr lang="en-US" sz="1200" u="none" strike="noStrike" dirty="0" smtClean="0"/>
                        <a:t>NH </a:t>
                      </a:r>
                      <a:r>
                        <a:rPr lang="en-US" sz="1200" u="none" strike="noStrike" dirty="0"/>
                        <a:t>side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100%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 smtClean="0"/>
                        <a:t>10</a:t>
                      </a:r>
                      <a:r>
                        <a:rPr lang="en-US" sz="1200" u="none" strike="noStrike" dirty="0"/>
                        <a:t>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</a:rPr>
                        <a:t>90</a:t>
                      </a: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</a:tr>
              <a:tr h="35786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/>
                        <a:t>Retaining Wall </a:t>
                      </a:r>
                      <a:r>
                        <a:rPr lang="en-US" sz="1200" u="none" strike="noStrike" dirty="0" err="1" smtClean="0"/>
                        <a:t>Mondhal</a:t>
                      </a:r>
                      <a:r>
                        <a:rPr lang="en-US" sz="1200" u="none" strike="noStrike" dirty="0" smtClean="0"/>
                        <a:t> Bridge </a:t>
                      </a:r>
                      <a:r>
                        <a:rPr lang="en-US" sz="1200" u="none" strike="noStrike" dirty="0"/>
                        <a:t>side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100%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 smtClean="0"/>
                        <a:t>50%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</a:rPr>
                        <a:t>50%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</a:tr>
              <a:tr h="32889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/>
                        <a:t>Road work </a:t>
                      </a:r>
                      <a:r>
                        <a:rPr lang="en-US" sz="1200" u="none" strike="noStrike" dirty="0" smtClean="0"/>
                        <a:t>NH side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100%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/>
                        <a:t>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</a:tr>
              <a:tr h="33636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/>
                        <a:t>Road work </a:t>
                      </a:r>
                      <a:r>
                        <a:rPr lang="en-US" sz="1200" u="none" strike="noStrike" dirty="0" err="1" smtClean="0"/>
                        <a:t>Mondhal</a:t>
                      </a:r>
                      <a:r>
                        <a:rPr lang="en-US" sz="1200" u="none" strike="noStrike" dirty="0" smtClean="0"/>
                        <a:t> Bridge side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100%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</a:tr>
              <a:tr h="33636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Drain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Mondhal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Bridge side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 Narrow"/>
                        </a:rPr>
                        <a:t>0%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15%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15%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</a:tr>
              <a:tr h="33636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Service road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Mondhal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Bridge side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75%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 Narrow"/>
                        </a:rPr>
                        <a:t>25%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</a:tr>
              <a:tr h="33636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Culvert 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Mondhal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Bridge side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 Narrow"/>
                        </a:rPr>
                        <a:t>0%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</a:tr>
            </a:tbl>
          </a:graphicData>
        </a:graphic>
      </p:graphicFrame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7"/>
          <p:cNvSpPr>
            <a:spLocks noChangeArrowheads="1"/>
          </p:cNvSpPr>
          <p:nvPr/>
        </p:nvSpPr>
        <p:spPr bwMode="auto">
          <a:xfrm>
            <a:off x="900113" y="3078163"/>
            <a:ext cx="147478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35843" name="Rectangle 20"/>
          <p:cNvSpPr>
            <a:spLocks noChangeArrowheads="1"/>
          </p:cNvSpPr>
          <p:nvPr/>
        </p:nvSpPr>
        <p:spPr bwMode="auto">
          <a:xfrm>
            <a:off x="900113" y="3078163"/>
            <a:ext cx="16287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0" y="0"/>
            <a:ext cx="9144000" cy="1000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FFFFFF"/>
                </a:solidFill>
                <a:cs typeface="Arial" charset="0"/>
              </a:rPr>
              <a:t>ROB AT KUNHIPALLI-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FFFFFF"/>
                </a:solidFill>
                <a:cs typeface="Arial" charset="0"/>
              </a:rPr>
              <a:t>PROGRESS  PHOTOS - 30.04.2015</a:t>
            </a:r>
            <a:endParaRPr lang="en-IN" sz="2000" kern="0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57818" y="5643578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Excavation for drain in </a:t>
            </a:r>
            <a:r>
              <a:rPr lang="en-US" dirty="0" err="1" smtClean="0"/>
              <a:t>Monthal</a:t>
            </a:r>
            <a:r>
              <a:rPr lang="en-US" dirty="0" smtClean="0"/>
              <a:t> side</a:t>
            </a:r>
            <a:endParaRPr lang="en-IN" dirty="0"/>
          </a:p>
        </p:txBody>
      </p:sp>
      <p:pic>
        <p:nvPicPr>
          <p:cNvPr id="22" name="Picture 21" descr="Excavation for drain @ LHS Monthal sid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1357298"/>
            <a:ext cx="2286016" cy="4058391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3" name="Picture 22" descr="p5-p6 Girder bottom shutter fixi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3" y="1714488"/>
            <a:ext cx="4681224" cy="2643206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1357290" y="4572008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P5-P6 Girder Bottom shutter fixing</a:t>
            </a:r>
            <a:endParaRPr lang="en-IN" dirty="0"/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8728" y="2143116"/>
            <a:ext cx="6500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6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ROB AT EROOR </a:t>
            </a: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" y="1"/>
            <a:ext cx="9144000" cy="1000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FFFFFF"/>
                </a:solidFill>
                <a:cs typeface="Arial" charset="0"/>
              </a:rPr>
              <a:t>ROB AT EROOR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FFFFFF"/>
                </a:solidFill>
                <a:cs typeface="Arial" charset="0"/>
              </a:rPr>
              <a:t>PROGRESS GRAPH- 30.04.2015</a:t>
            </a:r>
            <a:endParaRPr lang="en-IN" sz="2000" b="1" kern="0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6" name="Picture 5" descr="Eroor April 2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142984"/>
            <a:ext cx="8001056" cy="5072098"/>
          </a:xfrm>
          <a:prstGeom prst="rect">
            <a:avLst/>
          </a:prstGeom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-7200" y="1"/>
            <a:ext cx="9151200" cy="8572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FFFFFF"/>
                </a:solidFill>
                <a:cs typeface="Arial" charset="0"/>
              </a:rPr>
              <a:t>ROB AT EROOR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FFFFFF"/>
                </a:solidFill>
                <a:cs typeface="Arial" charset="0"/>
              </a:rPr>
              <a:t>PROGRESS REPORT-30.04.2015</a:t>
            </a:r>
            <a:endParaRPr lang="en-IN" sz="2000" b="1" kern="0" dirty="0">
              <a:solidFill>
                <a:srgbClr val="FFFFFF"/>
              </a:solidFill>
              <a:cs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2844" y="1428736"/>
          <a:ext cx="8858313" cy="4826676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992742"/>
                <a:gridCol w="1145472"/>
                <a:gridCol w="1145472"/>
                <a:gridCol w="1680025"/>
                <a:gridCol w="1465709"/>
                <a:gridCol w="1285884"/>
                <a:gridCol w="1143009"/>
              </a:tblGrid>
              <a:tr h="19417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 err="1" smtClean="0">
                          <a:solidFill>
                            <a:srgbClr val="BB0F38"/>
                          </a:solidFill>
                        </a:rPr>
                        <a:t>Sl</a:t>
                      </a:r>
                      <a:r>
                        <a:rPr lang="en-US" sz="1400" b="1" u="none" strike="noStrike" dirty="0" smtClean="0">
                          <a:solidFill>
                            <a:srgbClr val="BB0F38"/>
                          </a:solidFill>
                        </a:rPr>
                        <a:t> </a:t>
                      </a:r>
                      <a:r>
                        <a:rPr lang="en-US" sz="1400" b="1" u="none" strike="noStrike" dirty="0">
                          <a:solidFill>
                            <a:srgbClr val="BB0F38"/>
                          </a:solidFill>
                        </a:rPr>
                        <a:t>No </a:t>
                      </a:r>
                      <a:endParaRPr lang="en-US" sz="1400" b="1" i="0" u="none" strike="noStrike" dirty="0">
                        <a:solidFill>
                          <a:srgbClr val="BB0F38"/>
                        </a:solidFill>
                        <a:latin typeface="Times New Roman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rgbClr val="BB0F38"/>
                          </a:solidFill>
                        </a:rPr>
                        <a:t>Activity Description </a:t>
                      </a:r>
                      <a:endParaRPr lang="en-US" sz="1400" b="1" i="0" u="none" strike="noStrike" dirty="0">
                        <a:solidFill>
                          <a:srgbClr val="BB0F38"/>
                        </a:solidFill>
                        <a:latin typeface="Times New Roman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u="none" strike="noStrike" dirty="0">
                          <a:solidFill>
                            <a:srgbClr val="BB0F38"/>
                          </a:solidFill>
                        </a:rPr>
                        <a:t>Total Quantity </a:t>
                      </a:r>
                      <a:endParaRPr lang="en-IN" sz="1400" b="1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9089" marR="9089" marT="908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u="none" strike="noStrike" dirty="0">
                          <a:solidFill>
                            <a:srgbClr val="BB0F38"/>
                          </a:solidFill>
                        </a:rPr>
                        <a:t>Cumulative progress </a:t>
                      </a:r>
                      <a:r>
                        <a:rPr lang="en-IN" sz="1400" b="1" u="none" strike="noStrike" dirty="0" smtClean="0">
                          <a:solidFill>
                            <a:srgbClr val="BB0F38"/>
                          </a:solidFill>
                        </a:rPr>
                        <a:t>up to April 2015</a:t>
                      </a:r>
                      <a:endParaRPr lang="en-IN" sz="1400" b="1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9089" marR="9089" marT="908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u="none" strike="noStrike" dirty="0">
                          <a:solidFill>
                            <a:srgbClr val="BB0F38"/>
                          </a:solidFill>
                        </a:rPr>
                        <a:t>Balance  work up </a:t>
                      </a:r>
                      <a:r>
                        <a:rPr lang="en-IN" sz="1400" b="1" u="none" strike="noStrike" dirty="0" smtClean="0">
                          <a:solidFill>
                            <a:srgbClr val="BB0F38"/>
                          </a:solidFill>
                        </a:rPr>
                        <a:t>to April 2015 </a:t>
                      </a:r>
                      <a:endParaRPr lang="en-IN" sz="1400" b="1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9089" marR="9089" marT="908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u="none" strike="noStrike" dirty="0" smtClean="0">
                          <a:solidFill>
                            <a:srgbClr val="BB0F38"/>
                          </a:solidFill>
                        </a:rPr>
                        <a:t>Work  planned for April 2015 </a:t>
                      </a:r>
                      <a:endParaRPr lang="en-IN" sz="1400" b="1" i="0" u="none" strike="noStrike" dirty="0">
                        <a:solidFill>
                          <a:srgbClr val="BB0F38"/>
                        </a:solidFill>
                        <a:latin typeface="+mn-lt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 smtClean="0">
                          <a:solidFill>
                            <a:srgbClr val="BB0F38"/>
                          </a:solidFill>
                        </a:rPr>
                        <a:t>Actual work done during April </a:t>
                      </a:r>
                      <a:r>
                        <a:rPr lang="en-IN" sz="1400" b="1" u="none" strike="noStrike" dirty="0" smtClean="0">
                          <a:solidFill>
                            <a:srgbClr val="BB0F38"/>
                          </a:solidFill>
                        </a:rPr>
                        <a:t>2015 </a:t>
                      </a:r>
                      <a:endParaRPr lang="en-US" sz="1400" b="1" i="0" u="none" strike="noStrike" dirty="0">
                        <a:solidFill>
                          <a:srgbClr val="BB0F38"/>
                        </a:solidFill>
                        <a:latin typeface="Times New Roman"/>
                      </a:endParaRPr>
                    </a:p>
                  </a:txBody>
                  <a:tcPr marL="4554" marR="4554" marT="4554" marB="0" anchor="ctr"/>
                </a:tc>
              </a:tr>
              <a:tr h="35209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solidFill>
                            <a:srgbClr val="BB0F38"/>
                          </a:solidFill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solidFill>
                            <a:srgbClr val="BB0F38"/>
                          </a:solidFill>
                        </a:rPr>
                        <a:t>Pile</a:t>
                      </a:r>
                      <a:endParaRPr lang="en-US" sz="1400" b="0" i="0" u="none" strike="noStrike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smtClean="0">
                          <a:solidFill>
                            <a:srgbClr val="BB0F38"/>
                          </a:solidFill>
                        </a:rPr>
                        <a:t>38</a:t>
                      </a:r>
                      <a:endParaRPr lang="en-US" sz="1400" b="0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US" sz="1400" u="none" strike="noStrike" dirty="0" smtClean="0">
                          <a:solidFill>
                            <a:srgbClr val="BB0F38"/>
                          </a:solidFill>
                        </a:rPr>
                        <a:t>19</a:t>
                      </a:r>
                      <a:endParaRPr lang="en-US" sz="1400" b="0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BB0F38"/>
                          </a:solidFill>
                          <a:latin typeface="Calibri"/>
                        </a:rPr>
                        <a:t>19</a:t>
                      </a:r>
                      <a:endParaRPr lang="en-US" sz="1400" b="0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BB0F38"/>
                          </a:solidFill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smtClean="0">
                          <a:solidFill>
                            <a:srgbClr val="BB0F38"/>
                          </a:solidFill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</a:tr>
              <a:tr h="43159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rgbClr val="BB0F38"/>
                          </a:solidFill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solidFill>
                            <a:srgbClr val="BB0F38"/>
                          </a:solidFill>
                        </a:rPr>
                        <a:t>Pilecap</a:t>
                      </a:r>
                      <a:endParaRPr lang="en-US" sz="1400" b="0" i="0" u="none" strike="noStrike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smtClean="0">
                          <a:solidFill>
                            <a:srgbClr val="BB0F38"/>
                          </a:solidFill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lvl="0" algn="ctr" rtl="0" fontAlgn="ctr"/>
                      <a:r>
                        <a:rPr lang="en-US" sz="1400" u="none" strike="noStrike" dirty="0" smtClean="0">
                          <a:solidFill>
                            <a:srgbClr val="BB0F38"/>
                          </a:solidFill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BB0F38"/>
                          </a:solidFill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BB0F38"/>
                          </a:solidFill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BB0F38"/>
                          </a:solidFill>
                          <a:latin typeface="Calibri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</a:tr>
              <a:tr h="5111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rgbClr val="BB0F38"/>
                          </a:solidFill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solidFill>
                            <a:srgbClr val="BB0F38"/>
                          </a:solidFill>
                        </a:rPr>
                        <a:t>Pier</a:t>
                      </a:r>
                      <a:endParaRPr lang="en-US" sz="1400" b="0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BB0F38"/>
                          </a:solidFill>
                          <a:latin typeface="Calibri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lvl="0" algn="ctr" rtl="0" fontAlgn="ctr"/>
                      <a:r>
                        <a:rPr lang="en-US" sz="1400" u="none" strike="noStrike" dirty="0" smtClean="0">
                          <a:solidFill>
                            <a:srgbClr val="BB0F38"/>
                          </a:solidFill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BB0F38"/>
                          </a:solidFill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BB0F38"/>
                          </a:solidFill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BB0F38"/>
                          </a:solidFill>
                          <a:latin typeface="Calibri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</a:tr>
              <a:tr h="40888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rgbClr val="BB0F38"/>
                          </a:solidFill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solidFill>
                            <a:srgbClr val="BB0F38"/>
                          </a:solidFill>
                        </a:rPr>
                        <a:t>Piercap</a:t>
                      </a:r>
                      <a:endParaRPr lang="en-US" sz="1400" b="0" i="0" u="none" strike="noStrike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smtClean="0">
                          <a:solidFill>
                            <a:srgbClr val="BB0F38"/>
                          </a:solidFill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lvl="0" algn="ctr" rtl="0" fontAlgn="ctr"/>
                      <a:r>
                        <a:rPr lang="en-US" sz="1400" u="none" strike="noStrike" dirty="0" smtClean="0">
                          <a:solidFill>
                            <a:srgbClr val="BB0F38"/>
                          </a:solidFill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BB0F38"/>
                          </a:solidFill>
                          <a:latin typeface="Calibri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BB0F38"/>
                          </a:solidFill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BB0F38"/>
                          </a:solidFill>
                          <a:latin typeface="Calibri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</a:tr>
              <a:tr h="38616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solidFill>
                            <a:srgbClr val="BB0F38"/>
                          </a:solidFill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 smtClean="0">
                          <a:solidFill>
                            <a:srgbClr val="BB0F38"/>
                          </a:solidFill>
                        </a:rPr>
                        <a:t>Girders (8+2)</a:t>
                      </a:r>
                      <a:endParaRPr lang="en-US" sz="1400" b="0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smtClean="0">
                          <a:solidFill>
                            <a:srgbClr val="BB0F38"/>
                          </a:solidFill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lvl="0" algn="ctr" rtl="0" fontAlgn="ctr"/>
                      <a:r>
                        <a:rPr lang="en-US" sz="1400" u="none" strike="noStrike" dirty="0">
                          <a:solidFill>
                            <a:srgbClr val="BB0F38"/>
                          </a:solidFill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BB0F38"/>
                          </a:solidFill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rgbClr val="BB0F38"/>
                          </a:solidFill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rgbClr val="BB0F38"/>
                          </a:solidFill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</a:tr>
              <a:tr h="39752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rgbClr val="BB0F38"/>
                          </a:solidFill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 err="1" smtClean="0">
                          <a:solidFill>
                            <a:srgbClr val="BB0F38"/>
                          </a:solidFill>
                        </a:rPr>
                        <a:t>Deckslab</a:t>
                      </a:r>
                      <a:r>
                        <a:rPr lang="en-US" sz="1400" u="none" strike="noStrike" dirty="0" smtClean="0">
                          <a:solidFill>
                            <a:srgbClr val="BB0F38"/>
                          </a:solidFill>
                        </a:rPr>
                        <a:t> (8+2)</a:t>
                      </a:r>
                      <a:endParaRPr lang="en-US" sz="1400" b="0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BB0F38"/>
                          </a:solidFill>
                          <a:latin typeface="Calibri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lvl="0" algn="ctr" rtl="0" fontAlgn="ctr"/>
                      <a:r>
                        <a:rPr lang="en-US" sz="1400" u="none" strike="noStrike" dirty="0">
                          <a:solidFill>
                            <a:srgbClr val="BB0F38"/>
                          </a:solidFill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BB0F38"/>
                          </a:solidFill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BB0F38"/>
                          </a:solidFill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rgbClr val="BB0F38"/>
                          </a:solidFill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</a:tr>
              <a:tr h="39752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 smtClean="0">
                          <a:solidFill>
                            <a:srgbClr val="BB0F38"/>
                          </a:solidFill>
                          <a:latin typeface="Calibri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 smtClean="0">
                          <a:solidFill>
                            <a:srgbClr val="BB0F38"/>
                          </a:solidFill>
                          <a:latin typeface="Calibri"/>
                        </a:rPr>
                        <a:t> Drainage</a:t>
                      </a:r>
                      <a:endParaRPr lang="en-US" sz="1400" b="0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lvl="0" algn="ctr" rtl="0" fontAlgn="ctr"/>
                      <a:r>
                        <a:rPr lang="en-US" sz="1400" b="0" i="0" u="none" strike="noStrike" dirty="0" smtClean="0">
                          <a:solidFill>
                            <a:srgbClr val="BB0F38"/>
                          </a:solidFill>
                          <a:latin typeface="Calibri"/>
                        </a:rPr>
                        <a:t>10m</a:t>
                      </a:r>
                      <a:endParaRPr lang="en-US" sz="1400" b="0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BB0F38"/>
                          </a:solidFill>
                          <a:latin typeface="Calibri"/>
                        </a:rPr>
                        <a:t>200m</a:t>
                      </a:r>
                      <a:endParaRPr lang="en-US" sz="1400" b="0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BB0F38"/>
                          </a:solidFill>
                          <a:latin typeface="Calibri"/>
                        </a:rPr>
                        <a:t>10m</a:t>
                      </a:r>
                      <a:endParaRPr lang="en-US" sz="1400" b="0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</a:tr>
            </a:tbl>
          </a:graphicData>
        </a:graphic>
      </p:graphicFrame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7"/>
          <p:cNvSpPr>
            <a:spLocks noChangeArrowheads="1"/>
          </p:cNvSpPr>
          <p:nvPr/>
        </p:nvSpPr>
        <p:spPr bwMode="auto">
          <a:xfrm>
            <a:off x="900113" y="3078163"/>
            <a:ext cx="147478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33795" name="Rectangle 20"/>
          <p:cNvSpPr>
            <a:spLocks noChangeArrowheads="1"/>
          </p:cNvSpPr>
          <p:nvPr/>
        </p:nvSpPr>
        <p:spPr bwMode="auto">
          <a:xfrm>
            <a:off x="900113" y="3078163"/>
            <a:ext cx="16287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0"/>
            <a:ext cx="9144000" cy="1000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FFFFFF"/>
                </a:solidFill>
                <a:cs typeface="Arial" charset="0"/>
              </a:rPr>
              <a:t>ROB AT EROOR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FFFFFF"/>
                </a:solidFill>
                <a:cs typeface="Arial" charset="0"/>
              </a:rPr>
              <a:t>PROGRESS PHOTOS – 30.04.2015</a:t>
            </a:r>
            <a:endParaRPr lang="en-IN" sz="2000" b="1" kern="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3500438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P3 Pier cap</a:t>
            </a:r>
            <a:endParaRPr lang="en-IN" dirty="0"/>
          </a:p>
        </p:txBody>
      </p:sp>
      <p:sp>
        <p:nvSpPr>
          <p:cNvPr id="14" name="TextBox 13"/>
          <p:cNvSpPr txBox="1"/>
          <p:nvPr/>
        </p:nvSpPr>
        <p:spPr>
          <a:xfrm>
            <a:off x="4714876" y="3500438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Boring in P 5 &amp; P6 location</a:t>
            </a:r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428596" y="6417254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Rubble work for pond</a:t>
            </a:r>
            <a:endParaRPr lang="en-IN" dirty="0"/>
          </a:p>
        </p:txBody>
      </p:sp>
      <p:pic>
        <p:nvPicPr>
          <p:cNvPr id="16" name="Picture 15" descr="P10100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142984"/>
            <a:ext cx="3187004" cy="2390253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Picture 17" descr="P10100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1142984"/>
            <a:ext cx="3187004" cy="2390253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9" name="Picture 18" descr="P10100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3929066"/>
            <a:ext cx="3187004" cy="2390253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0" name="Picture 19" descr="P101003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57752" y="3929066"/>
            <a:ext cx="3187004" cy="2390253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4857752" y="6357958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P2 Pier cap</a:t>
            </a:r>
            <a:endParaRPr lang="en-IN" dirty="0"/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19957">
            <a:off x="1007986" y="962610"/>
            <a:ext cx="6776076" cy="4921029"/>
          </a:xfrm>
          <a:prstGeom prst="rect">
            <a:avLst/>
          </a:prstGeom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002060"/>
                </a:solidFill>
                <a:cs typeface="Arial" charset="0"/>
              </a:rPr>
              <a:t>UP GRADATION OF AIRPORT SEAPORT ROAD TO FOUR LANE -PHASE I –</a:t>
            </a:r>
            <a:br>
              <a:rPr lang="en-US" sz="2000" b="1" kern="0" dirty="0" smtClean="0">
                <a:solidFill>
                  <a:srgbClr val="002060"/>
                </a:solidFill>
                <a:cs typeface="Arial" charset="0"/>
              </a:rPr>
            </a:br>
            <a:r>
              <a:rPr lang="en-US" sz="2000" b="1" kern="0" dirty="0" smtClean="0">
                <a:solidFill>
                  <a:srgbClr val="002060"/>
                </a:solidFill>
                <a:cs typeface="Arial" charset="0"/>
              </a:rPr>
              <a:t> PROGRESS  REPORT AS ON  30.04.2015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57158" y="1214418"/>
          <a:ext cx="8429682" cy="4929234"/>
        </p:xfrm>
        <a:graphic>
          <a:graphicData uri="http://schemas.openxmlformats.org/drawingml/2006/table">
            <a:tbl>
              <a:tblPr/>
              <a:tblGrid>
                <a:gridCol w="611983"/>
                <a:gridCol w="626910"/>
                <a:gridCol w="1880725"/>
                <a:gridCol w="477643"/>
                <a:gridCol w="671687"/>
                <a:gridCol w="671687"/>
                <a:gridCol w="884390"/>
                <a:gridCol w="884390"/>
                <a:gridCol w="835877"/>
                <a:gridCol w="884390"/>
              </a:tblGrid>
              <a:tr h="169862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n-US" sz="600" b="1" i="0" u="sng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Upgrdadation</a:t>
                      </a:r>
                      <a:r>
                        <a:rPr lang="en-US" sz="6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of airport seaport road to four lane phase -1 from 8+900 to 11+350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9862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n-US" sz="600" b="1" i="0" u="sng" strike="noStrike">
                          <a:solidFill>
                            <a:srgbClr val="000000"/>
                          </a:solidFill>
                          <a:latin typeface="Calibri"/>
                        </a:rPr>
                        <a:t>Monthly Report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7583">
                <a:tc gridSpan="10">
                  <a:txBody>
                    <a:bodyPr/>
                    <a:lstStyle/>
                    <a:p>
                      <a:pPr algn="ctr" rtl="0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Work progress for the Month of </a:t>
                      </a:r>
                      <a:r>
                        <a:rPr lang="en-US" sz="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April </a:t>
                      </a:r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- 15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7583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Sl. No.</a:t>
                      </a:r>
                      <a:r>
                        <a:rPr lang="en-US" sz="600" b="1" i="0" u="none" strike="noStrike" dirty="0">
                          <a:solidFill>
                            <a:srgbClr val="0F253F"/>
                          </a:solidFill>
                          <a:latin typeface="Arial"/>
                        </a:rPr>
                        <a:t> 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BOQ no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Item Description</a:t>
                      </a:r>
                      <a:r>
                        <a:rPr lang="en-US" sz="600" b="1" i="0" u="none" strike="noStrike">
                          <a:solidFill>
                            <a:srgbClr val="0F253F"/>
                          </a:solidFill>
                          <a:latin typeface="Arial"/>
                        </a:rPr>
                        <a:t> 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Unit</a:t>
                      </a:r>
                      <a:r>
                        <a:rPr lang="en-US" sz="600" b="1" i="0" u="none" strike="noStrike">
                          <a:solidFill>
                            <a:srgbClr val="0F253F"/>
                          </a:solidFill>
                          <a:latin typeface="Arial"/>
                        </a:rPr>
                        <a:t> 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  <a:r>
                        <a:rPr lang="en-US" sz="600" b="1" i="0" u="none" strike="noStrike">
                          <a:solidFill>
                            <a:srgbClr val="0F253F"/>
                          </a:solidFill>
                          <a:latin typeface="Arial"/>
                        </a:rPr>
                        <a:t> 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Up to date </a:t>
                      </a:r>
                      <a:r>
                        <a:rPr lang="en-US" sz="600" b="1" i="0" u="none" strike="noStrike" dirty="0">
                          <a:solidFill>
                            <a:srgbClr val="0F253F"/>
                          </a:solidFill>
                          <a:latin typeface="Arial"/>
                        </a:rPr>
                        <a:t> 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Work Planned for </a:t>
                      </a:r>
                      <a:r>
                        <a:rPr lang="en-US" sz="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April-15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Quantity of work done </a:t>
                      </a:r>
                      <a:r>
                        <a:rPr lang="en-US" sz="600" b="1" i="0" u="none" strike="noStrike" dirty="0">
                          <a:solidFill>
                            <a:srgbClr val="0F253F"/>
                          </a:solidFill>
                          <a:latin typeface="Arial"/>
                        </a:rPr>
                        <a:t> for </a:t>
                      </a:r>
                      <a:r>
                        <a:rPr lang="en-US" sz="600" b="1" i="0" u="none" strike="noStrike" dirty="0" smtClean="0">
                          <a:solidFill>
                            <a:srgbClr val="0F253F"/>
                          </a:solidFill>
                          <a:latin typeface="Arial"/>
                        </a:rPr>
                        <a:t>April-15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Percentage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Work Planning for February -15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Quantity</a:t>
                      </a:r>
                      <a:r>
                        <a:rPr lang="en-US" sz="600" b="1" i="0" u="none" strike="noStrike">
                          <a:solidFill>
                            <a:srgbClr val="0F253F"/>
                          </a:solidFill>
                          <a:latin typeface="Arial"/>
                        </a:rPr>
                        <a:t> 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Quantity </a:t>
                      </a:r>
                      <a:r>
                        <a:rPr lang="en-US" sz="600" b="1" i="0" u="none" strike="noStrike">
                          <a:solidFill>
                            <a:srgbClr val="0F253F"/>
                          </a:solidFill>
                          <a:latin typeface="Arial"/>
                        </a:rPr>
                        <a:t> 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02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Clearing and grubbing road land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HA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2.891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02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Excavation for roadway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Cum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6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Earthwork excavation at embankment foundation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Cum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30210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250.00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337.00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02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Loosening, leveling and Compacting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Cum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6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Construction of sub-grade and earthen shoulders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Cum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5290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02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GSB (Grade I)</a:t>
                      </a: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Cum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8050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5413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7.20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02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Wet Mix Macadam (WMM)</a:t>
                      </a: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Cum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6900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203.50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02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Primer coat (0.75KG/Sqm)</a:t>
                      </a: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Sqm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24370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15825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1000.00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1000.00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02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Tack coat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Sqm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50230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51851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22000.00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2923.00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22000.00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02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Cum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500.00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400.00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02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DBM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Cum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5790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1400.00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1400.00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02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Cum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700.00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700.00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02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Kerb stone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8800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900.00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170.00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600.00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6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Construction of embankment (road way cutting material)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Cum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175.00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6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PCC M15 for sub-structure - for culverts , drain, utility duct etc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Cum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53.00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08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PCC M25 for  sub-structure/super structure etc for culverts , drain, utility duct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Cum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6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HYSD bar reinforecemnt in sub -structure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MT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6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M20 grade concrete guard posts 200 x 200 mm x1.25 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Nos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02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Tree planting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Nos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28.00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002060"/>
                </a:solidFill>
                <a:cs typeface="Arial" charset="0"/>
              </a:rPr>
              <a:t>UP GRADATION OF AIRPORT SEAPORT ROAD TO FOUR LANE -PHASE I –</a:t>
            </a:r>
            <a:br>
              <a:rPr lang="en-US" sz="2000" b="1" kern="0" dirty="0" smtClean="0">
                <a:solidFill>
                  <a:srgbClr val="002060"/>
                </a:solidFill>
                <a:cs typeface="Arial" charset="0"/>
              </a:rPr>
            </a:br>
            <a:r>
              <a:rPr lang="en-US" sz="2000" b="1" kern="0" dirty="0" smtClean="0">
                <a:solidFill>
                  <a:srgbClr val="002060"/>
                </a:solidFill>
                <a:cs typeface="Arial" charset="0"/>
              </a:rPr>
              <a:t> PROGRESS REPORT AS ON  30.04.2015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720" y="1571612"/>
            <a:ext cx="814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</a:t>
            </a:r>
          </a:p>
          <a:p>
            <a:pPr marL="342900" indent="-342900">
              <a:buAutoNum type="arabicPeriod"/>
            </a:pPr>
            <a:r>
              <a:rPr lang="en-US" dirty="0" smtClean="0"/>
              <a:t>BM , BC works completed</a:t>
            </a:r>
          </a:p>
          <a:p>
            <a:pPr marL="342900" indent="-342900">
              <a:buAutoNum type="arabicPeriod"/>
            </a:pPr>
            <a:r>
              <a:rPr lang="en-US" dirty="0" smtClean="0"/>
              <a:t>Road marking in progress</a:t>
            </a:r>
            <a:endParaRPr lang="en-IN" dirty="0"/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9144000" cy="8572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002060"/>
                </a:solidFill>
                <a:cs typeface="Arial" charset="0"/>
              </a:rPr>
              <a:t>UP GRADATION OF AIRPORT SEAPORT ROAD TO FOUR LANE - PHASE  I</a:t>
            </a:r>
            <a:br>
              <a:rPr lang="en-US" sz="2000" b="1" kern="0" dirty="0" smtClean="0">
                <a:solidFill>
                  <a:srgbClr val="002060"/>
                </a:solidFill>
                <a:cs typeface="Arial" charset="0"/>
              </a:rPr>
            </a:br>
            <a:r>
              <a:rPr lang="en-US" sz="2000" b="1" kern="0" dirty="0" smtClean="0">
                <a:solidFill>
                  <a:srgbClr val="002060"/>
                </a:solidFill>
                <a:cs typeface="Arial" charset="0"/>
              </a:rPr>
              <a:t>PROGRESS PHOTOS – 30.04.2015</a:t>
            </a:r>
          </a:p>
        </p:txBody>
      </p:sp>
      <p:sp>
        <p:nvSpPr>
          <p:cNvPr id="41986" name="AutoShape 2" descr="C:\Users\ASUS\Desktop\New folder\20150401_144214.jpg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3" name="TextBox 12"/>
          <p:cNvSpPr txBox="1"/>
          <p:nvPr/>
        </p:nvSpPr>
        <p:spPr>
          <a:xfrm>
            <a:off x="2643174" y="6131502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/>
              <a:t>Road work completed</a:t>
            </a:r>
            <a:endParaRPr lang="en-US" dirty="0"/>
          </a:p>
        </p:txBody>
      </p:sp>
      <p:pic>
        <p:nvPicPr>
          <p:cNvPr id="15" name="Picture 14" descr="20150502_0935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214422"/>
            <a:ext cx="3901440" cy="2340864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Picture 15" descr="20150502_0957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214422"/>
            <a:ext cx="3901440" cy="2340864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7" name="Picture 16" descr="20150502_0953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714752"/>
            <a:ext cx="3901440" cy="2340864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1" name="Picture 20" descr="20150502_10015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3714752"/>
            <a:ext cx="3901440" cy="2340864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8728" y="1571612"/>
            <a:ext cx="65008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buNone/>
              <a:defRPr/>
            </a:pPr>
            <a:r>
              <a:rPr lang="en-US" sz="36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Flyover at </a:t>
            </a:r>
            <a:r>
              <a:rPr lang="en-US" sz="3600" b="1" kern="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Palarivattom</a:t>
            </a:r>
            <a:r>
              <a:rPr lang="en-US" sz="36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 in NH 66 (OLD 47) BYPASS</a:t>
            </a:r>
          </a:p>
          <a:p>
            <a:pPr algn="ctr"/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0"/>
            <a:ext cx="9144000" cy="10008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FFFFFF"/>
                </a:solidFill>
                <a:cs typeface="Arial" charset="0"/>
              </a:rPr>
              <a:t>Flyover </a:t>
            </a:r>
            <a:r>
              <a:rPr lang="en-US" sz="2000" b="1" kern="0" dirty="0" smtClean="0">
                <a:solidFill>
                  <a:schemeClr val="bg1"/>
                </a:solidFill>
                <a:cs typeface="Arial" charset="0"/>
              </a:rPr>
              <a:t>at </a:t>
            </a:r>
            <a:r>
              <a:rPr lang="en-US" sz="2000" b="1" kern="0" dirty="0" err="1" smtClean="0">
                <a:solidFill>
                  <a:schemeClr val="bg1"/>
                </a:solidFill>
                <a:cs typeface="Arial" charset="0"/>
              </a:rPr>
              <a:t>Palarivattom</a:t>
            </a:r>
            <a:r>
              <a:rPr lang="en-US" sz="2000" b="1" kern="0" dirty="0" smtClean="0">
                <a:solidFill>
                  <a:schemeClr val="bg1"/>
                </a:solidFill>
                <a:cs typeface="Arial" charset="0"/>
              </a:rPr>
              <a:t> in NH 66 (OLD 47) BYPASS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chemeClr val="bg1"/>
                </a:solidFill>
                <a:cs typeface="Arial" charset="0"/>
              </a:rPr>
              <a:t>Progress Graph</a:t>
            </a:r>
            <a:r>
              <a:rPr lang="en-US" sz="2000" b="1" kern="0" dirty="0" smtClean="0">
                <a:solidFill>
                  <a:srgbClr val="FFFFFF"/>
                </a:solidFill>
                <a:cs typeface="Arial" charset="0"/>
              </a:rPr>
              <a:t>-30.04.2015</a:t>
            </a:r>
            <a:endParaRPr lang="en-IN" sz="2000" b="1" kern="0" dirty="0" smtClean="0">
              <a:solidFill>
                <a:schemeClr val="bg1"/>
              </a:solidFill>
              <a:latin typeface="Book Antiqua" pitchFamily="18" charset="0"/>
              <a:cs typeface="Arial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IN" sz="2000" kern="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5" name="Picture 4" descr="palarivattom April 20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071546"/>
            <a:ext cx="8001056" cy="5486400"/>
          </a:xfrm>
          <a:prstGeom prst="rect">
            <a:avLst/>
          </a:prstGeom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/>
          </p:nvPr>
        </p:nvSpPr>
        <p:spPr>
          <a:xfrm>
            <a:off x="0" y="0"/>
            <a:ext cx="9144000" cy="986400"/>
          </a:xfrm>
          <a:solidFill>
            <a:schemeClr val="accent3">
              <a:lumMod val="75000"/>
            </a:schemeClr>
          </a:solidFill>
          <a:ln cmpd="dbl"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 eaLnBrk="0" hangingPunct="0">
              <a:buNone/>
              <a:defRPr/>
            </a:pPr>
            <a:r>
              <a:rPr lang="en-US" sz="2000" b="1" kern="0" dirty="0" smtClean="0">
                <a:solidFill>
                  <a:srgbClr val="FFFFFF"/>
                </a:solidFill>
                <a:cs typeface="Arial" charset="0"/>
              </a:rPr>
              <a:t>Flyover </a:t>
            </a:r>
            <a:r>
              <a:rPr lang="en-US" sz="2000" b="1" kern="0" dirty="0" smtClean="0">
                <a:solidFill>
                  <a:schemeClr val="bg1"/>
                </a:solidFill>
                <a:cs typeface="Arial" charset="0"/>
              </a:rPr>
              <a:t>at </a:t>
            </a:r>
            <a:r>
              <a:rPr lang="en-US" sz="2000" b="1" kern="0" dirty="0" err="1" smtClean="0">
                <a:solidFill>
                  <a:schemeClr val="bg1"/>
                </a:solidFill>
                <a:cs typeface="Arial" charset="0"/>
              </a:rPr>
              <a:t>Palarivattom</a:t>
            </a:r>
            <a:r>
              <a:rPr lang="en-US" sz="2000" b="1" kern="0" dirty="0" smtClean="0">
                <a:solidFill>
                  <a:schemeClr val="bg1"/>
                </a:solidFill>
                <a:cs typeface="Arial" charset="0"/>
              </a:rPr>
              <a:t> in NH 66 (OLD 47) BYPASS</a:t>
            </a:r>
          </a:p>
          <a:p>
            <a:pPr algn="ctr" eaLnBrk="0" hangingPunct="0">
              <a:buNone/>
              <a:defRPr/>
            </a:pPr>
            <a:r>
              <a:rPr lang="en-US" sz="2000" b="1" kern="0" dirty="0" smtClean="0">
                <a:solidFill>
                  <a:schemeClr val="bg1"/>
                </a:solidFill>
                <a:cs typeface="Arial" charset="0"/>
              </a:rPr>
              <a:t>Progress Report</a:t>
            </a:r>
            <a:r>
              <a:rPr lang="en-US" sz="2000" b="1" kern="0" dirty="0" smtClean="0">
                <a:solidFill>
                  <a:srgbClr val="FFFFFF"/>
                </a:solidFill>
                <a:cs typeface="Arial" charset="0"/>
              </a:rPr>
              <a:t>-30.04.2015</a:t>
            </a:r>
            <a:endParaRPr lang="en-IN" sz="2000" b="1" kern="0" dirty="0" smtClean="0">
              <a:solidFill>
                <a:schemeClr val="bg1"/>
              </a:solidFill>
              <a:latin typeface="Book Antiqua" pitchFamily="18" charset="0"/>
              <a:cs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00034" y="1142984"/>
          <a:ext cx="8501120" cy="5272815"/>
        </p:xfrm>
        <a:graphic>
          <a:graphicData uri="http://schemas.openxmlformats.org/drawingml/2006/table">
            <a:tbl>
              <a:tblPr/>
              <a:tblGrid>
                <a:gridCol w="593041"/>
                <a:gridCol w="1707637"/>
                <a:gridCol w="730709"/>
                <a:gridCol w="910740"/>
                <a:gridCol w="786308"/>
                <a:gridCol w="963688"/>
                <a:gridCol w="942509"/>
                <a:gridCol w="1866488"/>
              </a:tblGrid>
              <a:tr h="5787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Si No </a:t>
                      </a:r>
                    </a:p>
                  </a:txBody>
                  <a:tcPr marL="3790" marR="3790" marT="3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Activity Description </a:t>
                      </a:r>
                    </a:p>
                  </a:txBody>
                  <a:tcPr marL="3790" marR="3790" marT="3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Total Quantity</a:t>
                      </a:r>
                    </a:p>
                  </a:txBody>
                  <a:tcPr marL="3790" marR="3790" marT="3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Cumulative progress </a:t>
                      </a:r>
                      <a:r>
                        <a:rPr lang="en-IN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upto</a:t>
                      </a:r>
                      <a:r>
                        <a:rPr lang="en-IN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IN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30.04.2015</a:t>
                      </a:r>
                      <a:endParaRPr lang="en-IN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90" marR="3790" marT="3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Balance  work up to </a:t>
                      </a:r>
                      <a:r>
                        <a:rPr lang="en-IN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30.04.2015</a:t>
                      </a:r>
                      <a:endParaRPr lang="en-IN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90" marR="3790" marT="3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Actual work done during the Month</a:t>
                      </a:r>
                    </a:p>
                  </a:txBody>
                  <a:tcPr marL="3790" marR="3790" marT="3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Work planned for next Month</a:t>
                      </a:r>
                    </a:p>
                  </a:txBody>
                  <a:tcPr marL="3790" marR="3790" marT="3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Remarks </a:t>
                      </a:r>
                    </a:p>
                  </a:txBody>
                  <a:tcPr marL="3790" marR="3790" marT="3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19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90" marR="3790" marT="3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PILE  </a:t>
                      </a:r>
                      <a:r>
                        <a:rPr lang="en-IN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Edappally</a:t>
                      </a:r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side</a:t>
                      </a:r>
                    </a:p>
                  </a:txBody>
                  <a:tcPr marL="3790" marR="3790" marT="3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3790" marR="3790" marT="3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3790" marR="3790" marT="3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90" marR="3790" marT="3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90" marR="3790" marT="3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90" marR="3790" marT="3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P10-1,2,3,4,5,6/P11-1,2,3,4/P12-1,2,3,4/P13-1,2,3,4/P14-1,2,3,4/P15-1,2,3,4/P16-1,2,3,4/P17-1,2,3,4/P18-1,2,3,4,5,6/AP2-1,2,3,4</a:t>
                      </a:r>
                    </a:p>
                  </a:txBody>
                  <a:tcPr marL="3790" marR="3790" marT="3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441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790" marR="3790" marT="3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PILE </a:t>
                      </a:r>
                      <a:r>
                        <a:rPr lang="en-IN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vytilla</a:t>
                      </a:r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side</a:t>
                      </a:r>
                    </a:p>
                  </a:txBody>
                  <a:tcPr marL="3790" marR="3790" marT="3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3790" marR="3790" marT="3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3790" marR="3790" marT="3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90" marR="3790" marT="3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90" marR="3790" marT="3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90" marR="3790" marT="3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AP1-1,3,4,2/  P1-1,2,3,4 /  P2-4,2,3,1 / P3-1,2,3,4 / P4-1,2,3,4 /P5-1,2,4,3/P6-1,2,3,4/ P7-1,2,3,4/P8-1,2,3,4/  P9-1,2,3,4,5,6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56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3790" marR="3790" marT="3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PILE CAP </a:t>
                      </a:r>
                      <a:r>
                        <a:rPr lang="en-IN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Edappally</a:t>
                      </a:r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side</a:t>
                      </a:r>
                    </a:p>
                  </a:txBody>
                  <a:tcPr marL="3790" marR="3790" marT="3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90" marR="3790" marT="3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3790" marR="3790" marT="3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90" marR="3790" marT="3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90" marR="3790" marT="3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90" marR="3790" marT="3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P10,P11,P12,P13,P14,P15,P16,P17,AP2</a:t>
                      </a:r>
                    </a:p>
                  </a:txBody>
                  <a:tcPr marL="3790" marR="3790" marT="3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38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3790" marR="3790" marT="3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PILE CAP </a:t>
                      </a:r>
                      <a:r>
                        <a:rPr lang="en-IN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vytilla</a:t>
                      </a:r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side</a:t>
                      </a:r>
                    </a:p>
                  </a:txBody>
                  <a:tcPr marL="3790" marR="3790" marT="3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90" marR="3790" marT="3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90" marR="3790" marT="3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90" marR="3790" marT="3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90" marR="3790" marT="3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90" marR="3790" marT="3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AP1,P1,P2,P3,P4,P5,P6,P7,P8,P9</a:t>
                      </a:r>
                    </a:p>
                  </a:txBody>
                  <a:tcPr marL="3790" marR="3790" marT="3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23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3790" marR="3790" marT="3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PIER Edappally side</a:t>
                      </a:r>
                    </a:p>
                  </a:txBody>
                  <a:tcPr marL="3790" marR="3790" marT="3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90" marR="3790" marT="3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3790" marR="3790" marT="3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90" marR="3790" marT="3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90" marR="3790" marT="3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90" marR="3790" marT="3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P10,P11,P12,P13,P14,P15,P16,P17,AP2</a:t>
                      </a:r>
                    </a:p>
                  </a:txBody>
                  <a:tcPr marL="3790" marR="3790" marT="3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69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3790" marR="3790" marT="3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PIER Vytilla side</a:t>
                      </a:r>
                    </a:p>
                  </a:txBody>
                  <a:tcPr marL="3790" marR="3790" marT="3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90" marR="3790" marT="3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90" marR="3790" marT="3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90" marR="3790" marT="3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90" marR="3790" marT="3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90" marR="3790" marT="3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AP1, P1, P2, P3, P4, P5, P6,P7,P8,P9</a:t>
                      </a:r>
                    </a:p>
                  </a:txBody>
                  <a:tcPr marL="3790" marR="3790" marT="3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69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3790" marR="3790" marT="3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PIER CAP Edappally side</a:t>
                      </a:r>
                    </a:p>
                  </a:txBody>
                  <a:tcPr marL="3790" marR="3790" marT="3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90" marR="3790" marT="3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3790" marR="3790" marT="3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90" marR="3790" marT="3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90" marR="3790" marT="3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90" marR="3790" marT="3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P10,P11,P12,P13,P14,P15,P16,P17,AP2</a:t>
                      </a:r>
                    </a:p>
                  </a:txBody>
                  <a:tcPr marL="3790" marR="3790" marT="3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66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3790" marR="3790" marT="3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PIER CAP Vytilla side</a:t>
                      </a:r>
                    </a:p>
                  </a:txBody>
                  <a:tcPr marL="3790" marR="3790" marT="3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90" marR="3790" marT="3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90" marR="3790" marT="3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90" marR="3790" marT="3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90" marR="3790" marT="3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90" marR="3790" marT="3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AP1,P1,P2,P3,P4,P5,P6,P7,P8,P9</a:t>
                      </a:r>
                    </a:p>
                  </a:txBody>
                  <a:tcPr marL="3790" marR="3790" marT="3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09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3790" marR="3790" marT="3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GIRDER EDAPPALLY side</a:t>
                      </a:r>
                    </a:p>
                  </a:txBody>
                  <a:tcPr marL="3790" marR="3790" marT="3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3790" marR="3790" marT="3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3790" marR="3790" marT="3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3790" marR="3790" marT="3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3790" marR="3790" marT="3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3790" marR="3790" marT="3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G1,G2,G3,G4,G5,G6,G15,G17,G18,G19,G21,G23,G24,G26,G28,G29</a:t>
                      </a:r>
                    </a:p>
                  </a:txBody>
                  <a:tcPr marL="3790" marR="3790" marT="3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369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3790" marR="3790" marT="3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GIRDER vytila  side</a:t>
                      </a:r>
                    </a:p>
                  </a:txBody>
                  <a:tcPr marL="3790" marR="3790" marT="3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3790" marR="3790" marT="3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3790" marR="3790" marT="3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3790" marR="3790" marT="3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790" marR="3790" marT="3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3790" marR="3790" marT="3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G7,G8,G9,G10,G11,G12,  G13,G14,G16,G20,G22,G25,G27</a:t>
                      </a:r>
                    </a:p>
                  </a:txBody>
                  <a:tcPr marL="3790" marR="3790" marT="3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29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3790" marR="3790" marT="3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GIRDER obligatory span</a:t>
                      </a:r>
                    </a:p>
                  </a:txBody>
                  <a:tcPr marL="3790" marR="3790" marT="3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90" marR="3790" marT="3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90" marR="3790" marT="3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90" marR="3790" marT="3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90" marR="3790" marT="3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90" marR="3790" marT="3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10653</TotalTime>
  <Words>2104</Words>
  <Application>Microsoft Office PowerPoint</Application>
  <PresentationFormat>On-screen Show (4:3)</PresentationFormat>
  <Paragraphs>1086</Paragraphs>
  <Slides>37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Slide 1</vt:lpstr>
      <vt:lpstr>Slide 2</vt:lpstr>
      <vt:lpstr>Slide 3</vt:lpstr>
      <vt:lpstr>UP GRADATION OF AIRPORT SEAPORT ROAD TO FOUR LANE -PHASE I –  PROGRESS  REPORT AS ON  30.04.2015</vt:lpstr>
      <vt:lpstr>UP GRADATION OF AIRPORT SEAPORT ROAD TO FOUR LANE -PHASE I –  PROGRESS REPORT AS ON  30.04.2015</vt:lpstr>
      <vt:lpstr>UP GRADATION OF AIRPORT SEAPORT ROAD TO FOUR LANE - PHASE  I PROGRESS PHOTOS – 30.04.2015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acer</cp:lastModifiedBy>
  <cp:revision>1652</cp:revision>
  <dcterms:created xsi:type="dcterms:W3CDTF">2013-02-27T04:46:41Z</dcterms:created>
  <dcterms:modified xsi:type="dcterms:W3CDTF">2015-05-13T10:07:15Z</dcterms:modified>
</cp:coreProperties>
</file>